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ae5d743073449c0" /><Relationship Type="http://schemas.openxmlformats.org/officeDocument/2006/relationships/extended-properties" Target="/docProps/app.xml" Id="Rdb21acfc01464092" /><Relationship Type="http://schemas.openxmlformats.org/officeDocument/2006/relationships/officeDocument" Target="/ppt/presentation.xml" Id="R9bee53715eca4087" /></Relationships>
</file>

<file path=ppt/presentation.xml><?xml version="1.0" encoding="utf-8"?>
<p:presentation xmlns:p="http://schemas.openxmlformats.org/presentationml/2006/main">
  <p:sldMasterIdLst>
    <p:sldMasterId xmlns:r="http://schemas.openxmlformats.org/officeDocument/2006/relationships" id="2147483648" r:id="R3104aeb0564240c5"/>
  </p:sldMasterIdLst>
  <p:notesMasterIdLst>
    <p:notesMasterId xmlns:r="http://schemas.openxmlformats.org/officeDocument/2006/relationships" r:id="R02107e7fb37f4bd6"/>
  </p:notesMasterIdLst>
  <p:sldIdLst>
    <p:sldId xmlns:r="http://schemas.openxmlformats.org/officeDocument/2006/relationships" id="256" r:id="Rb2668ea20ded41a1"/>
    <p:sldId xmlns:r="http://schemas.openxmlformats.org/officeDocument/2006/relationships" id="257" r:id="R491eb8c39ef14be4"/>
    <p:sldId xmlns:r="http://schemas.openxmlformats.org/officeDocument/2006/relationships" id="258" r:id="R477f0a0106644ff6"/>
    <p:sldId xmlns:r="http://schemas.openxmlformats.org/officeDocument/2006/relationships" id="259" r:id="Rc270c95ab82a45d3"/>
    <p:sldId xmlns:r="http://schemas.openxmlformats.org/officeDocument/2006/relationships" id="260" r:id="R5101e4ad0e6243de"/>
    <p:sldId xmlns:r="http://schemas.openxmlformats.org/officeDocument/2006/relationships" id="261" r:id="R3529a17f6d3342e2"/>
    <p:sldId xmlns:r="http://schemas.openxmlformats.org/officeDocument/2006/relationships" id="262" r:id="Rd0801151497843f6"/>
    <p:sldId xmlns:r="http://schemas.openxmlformats.org/officeDocument/2006/relationships" id="263" r:id="R8fd8232d78de4863"/>
    <p:sldId xmlns:r="http://schemas.openxmlformats.org/officeDocument/2006/relationships" id="264" r:id="R9ae3837f8fd94f8e"/>
    <p:sldId xmlns:r="http://schemas.openxmlformats.org/officeDocument/2006/relationships" id="265" r:id="R92155d8054bb4197"/>
    <p:sldId xmlns:r="http://schemas.openxmlformats.org/officeDocument/2006/relationships" id="266" r:id="Rd16658f5cdb240e2"/>
    <p:sldId xmlns:r="http://schemas.openxmlformats.org/officeDocument/2006/relationships" id="267" r:id="Rf6580ea47bff43d5"/>
    <p:sldId xmlns:r="http://schemas.openxmlformats.org/officeDocument/2006/relationships" id="268" r:id="Rb642e3039fd44268"/>
    <p:sldId xmlns:r="http://schemas.openxmlformats.org/officeDocument/2006/relationships" id="269" r:id="R4166ed1ce57d4bee"/>
    <p:sldId xmlns:r="http://schemas.openxmlformats.org/officeDocument/2006/relationships" id="270" r:id="R27775a73caef40d9"/>
    <p:sldId xmlns:r="http://schemas.openxmlformats.org/officeDocument/2006/relationships" id="271" r:id="Rb1c0cd4207a94875"/>
    <p:sldId xmlns:r="http://schemas.openxmlformats.org/officeDocument/2006/relationships" id="272" r:id="Rbccbd8bf02854295"/>
    <p:sldId xmlns:r="http://schemas.openxmlformats.org/officeDocument/2006/relationships" id="273" r:id="R368fd88b51ac423f"/>
    <p:sldId xmlns:r="http://schemas.openxmlformats.org/officeDocument/2006/relationships" id="274" r:id="R8e5fc480f84e4a57"/>
    <p:sldId xmlns:r="http://schemas.openxmlformats.org/officeDocument/2006/relationships" id="275" r:id="Rad85fbd2f54c4451"/>
    <p:sldId xmlns:r="http://schemas.openxmlformats.org/officeDocument/2006/relationships" id="276" r:id="Rfe2a38fcd3764e5c"/>
    <p:sldId xmlns:r="http://schemas.openxmlformats.org/officeDocument/2006/relationships" id="277" r:id="R1afc1da16a9a4f8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b95824ba421410c" /><Relationship Type="http://schemas.openxmlformats.org/officeDocument/2006/relationships/slideMaster" Target="/ppt/slideMasters/slideMaster1.xml" Id="R3104aeb0564240c5" /><Relationship Type="http://schemas.openxmlformats.org/officeDocument/2006/relationships/notesMaster" Target="/ppt/notesMasters/notesMaster1.xml" Id="R02107e7fb37f4bd6" /><Relationship Type="http://schemas.openxmlformats.org/officeDocument/2006/relationships/presProps" Target="/ppt/presProps.xml" Id="R8e181dea489c4ab5" /><Relationship Type="http://schemas.openxmlformats.org/officeDocument/2006/relationships/tableStyles" Target="/ppt/tableStyles.xml" Id="R77c83142dcbd4b5f" /><Relationship Type="http://schemas.openxmlformats.org/officeDocument/2006/relationships/slide" Target="/ppt/slides/slide1.xml" Id="Rb2668ea20ded41a1" /><Relationship Type="http://schemas.openxmlformats.org/officeDocument/2006/relationships/slide" Target="/ppt/slides/slide2.xml" Id="R491eb8c39ef14be4" /><Relationship Type="http://schemas.openxmlformats.org/officeDocument/2006/relationships/slide" Target="/ppt/slides/slide3.xml" Id="R477f0a0106644ff6" /><Relationship Type="http://schemas.openxmlformats.org/officeDocument/2006/relationships/slide" Target="/ppt/slides/slide4.xml" Id="Rc270c95ab82a45d3" /><Relationship Type="http://schemas.openxmlformats.org/officeDocument/2006/relationships/slide" Target="/ppt/slides/slide5.xml" Id="R5101e4ad0e6243de" /><Relationship Type="http://schemas.openxmlformats.org/officeDocument/2006/relationships/slide" Target="/ppt/slides/slide6.xml" Id="R3529a17f6d3342e2" /><Relationship Type="http://schemas.openxmlformats.org/officeDocument/2006/relationships/slide" Target="/ppt/slides/slide7.xml" Id="Rd0801151497843f6" /><Relationship Type="http://schemas.openxmlformats.org/officeDocument/2006/relationships/slide" Target="/ppt/slides/slide8.xml" Id="R8fd8232d78de4863" /><Relationship Type="http://schemas.openxmlformats.org/officeDocument/2006/relationships/slide" Target="/ppt/slides/slide9.xml" Id="R9ae3837f8fd94f8e" /><Relationship Type="http://schemas.openxmlformats.org/officeDocument/2006/relationships/slide" Target="/ppt/slides/slide10.xml" Id="R92155d8054bb4197" /><Relationship Type="http://schemas.openxmlformats.org/officeDocument/2006/relationships/slide" Target="/ppt/slides/slide11.xml" Id="Rd16658f5cdb240e2" /><Relationship Type="http://schemas.openxmlformats.org/officeDocument/2006/relationships/slide" Target="/ppt/slides/slide12.xml" Id="Rf6580ea47bff43d5" /><Relationship Type="http://schemas.openxmlformats.org/officeDocument/2006/relationships/slide" Target="/ppt/slides/slide13.xml" Id="Rb642e3039fd44268" /><Relationship Type="http://schemas.openxmlformats.org/officeDocument/2006/relationships/slide" Target="/ppt/slides/slide14.xml" Id="R4166ed1ce57d4bee" /><Relationship Type="http://schemas.openxmlformats.org/officeDocument/2006/relationships/slide" Target="/ppt/slides/slide15.xml" Id="R27775a73caef40d9" /><Relationship Type="http://schemas.openxmlformats.org/officeDocument/2006/relationships/slide" Target="/ppt/slides/slide16.xml" Id="Rb1c0cd4207a94875" /><Relationship Type="http://schemas.openxmlformats.org/officeDocument/2006/relationships/slide" Target="/ppt/slides/slide17.xml" Id="Rbccbd8bf02854295" /><Relationship Type="http://schemas.openxmlformats.org/officeDocument/2006/relationships/slide" Target="/ppt/slides/slide18.xml" Id="R368fd88b51ac423f" /><Relationship Type="http://schemas.openxmlformats.org/officeDocument/2006/relationships/slide" Target="/ppt/slides/slide19.xml" Id="R8e5fc480f84e4a57" /><Relationship Type="http://schemas.openxmlformats.org/officeDocument/2006/relationships/slide" Target="/ppt/slides/slide20.xml" Id="Rad85fbd2f54c4451" /><Relationship Type="http://schemas.openxmlformats.org/officeDocument/2006/relationships/slide" Target="/ppt/slides/slide21.xml" Id="Rfe2a38fcd3764e5c" /><Relationship Type="http://schemas.openxmlformats.org/officeDocument/2006/relationships/slide" Target="/ppt/slides/slide22.xml" Id="R1afc1da16a9a4f8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cd8405177bf478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438cec6e04d455d" /><Relationship Type="http://schemas.openxmlformats.org/officeDocument/2006/relationships/notesMaster" Target="/ppt/notesMasters/notesMaster1.xml" Id="R7c3f73f106ff4b56" /></Relationships>
</file>

<file path=ppt/notesSlides/_rels/notesSlide2.xml.rels>&#65279;<?xml version="1.0" encoding="utf-8"?><Relationships xmlns="http://schemas.openxmlformats.org/package/2006/relationships"><Relationship Type="http://schemas.openxmlformats.org/officeDocument/2006/relationships/slide" Target="/ppt/slides/slide2.xml" Id="Rcb922757f0d0413f" /><Relationship Type="http://schemas.openxmlformats.org/officeDocument/2006/relationships/notesMaster" Target="/ppt/notesMasters/notesMaster1.xml" Id="R27f1b74207124a4b" /></Relationships>
</file>

<file path=ppt/notesSlides/_rels/notesSlide3.xml.rels>&#65279;<?xml version="1.0" encoding="utf-8"?><Relationships xmlns="http://schemas.openxmlformats.org/package/2006/relationships"><Relationship Type="http://schemas.openxmlformats.org/officeDocument/2006/relationships/slide" Target="/ppt/slides/slide3.xml" Id="Re8376661a31144f6" /><Relationship Type="http://schemas.openxmlformats.org/officeDocument/2006/relationships/notesMaster" Target="/ppt/notesMasters/notesMaster1.xml" Id="R82e226c654304a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a64eb16a532d45c6" /><Relationship Type="http://schemas.openxmlformats.org/officeDocument/2006/relationships/notesMaster" Target="/ppt/notesMasters/notesMaster1.xml" Id="R04d1fc596d894e0f" /></Relationships>
</file>

<file path=ppt/notesSlides/_rels/notesSlide5.xml.rels>&#65279;<?xml version="1.0" encoding="utf-8"?><Relationships xmlns="http://schemas.openxmlformats.org/package/2006/relationships"><Relationship Type="http://schemas.openxmlformats.org/officeDocument/2006/relationships/slide" Target="/ppt/slides/slide5.xml" Id="R07b61a622c8d468a" /><Relationship Type="http://schemas.openxmlformats.org/officeDocument/2006/relationships/notesMaster" Target="/ppt/notesMasters/notesMaster1.xml" Id="R20411b646c794692" /></Relationships>
</file>

<file path=ppt/notesSlides/_rels/notesSlide6.xml.rels>&#65279;<?xml version="1.0" encoding="utf-8"?><Relationships xmlns="http://schemas.openxmlformats.org/package/2006/relationships"><Relationship Type="http://schemas.openxmlformats.org/officeDocument/2006/relationships/slide" Target="/ppt/slides/slide6.xml" Id="R8b9e0e678e4c4929" /><Relationship Type="http://schemas.openxmlformats.org/officeDocument/2006/relationships/notesMaster" Target="/ppt/notesMasters/notesMaster1.xml" Id="Re9525a84eeb847d3" /></Relationships>
</file>

<file path=ppt/notesSlides/_rels/notesSlide7.xml.rels>&#65279;<?xml version="1.0" encoding="utf-8"?><Relationships xmlns="http://schemas.openxmlformats.org/package/2006/relationships"><Relationship Type="http://schemas.openxmlformats.org/officeDocument/2006/relationships/slide" Target="/ppt/slides/slide7.xml" Id="Re27605735ed0451a" /><Relationship Type="http://schemas.openxmlformats.org/officeDocument/2006/relationships/notesMaster" Target="/ppt/notesMasters/notesMaster1.xml" Id="R37849b4dd3794f48" /></Relationships>
</file>

<file path=ppt/notesSlides/_rels/notesSlide8.xml.rels>&#65279;<?xml version="1.0" encoding="utf-8"?><Relationships xmlns="http://schemas.openxmlformats.org/package/2006/relationships"><Relationship Type="http://schemas.openxmlformats.org/officeDocument/2006/relationships/slide" Target="/ppt/slides/slide8.xml" Id="Re3a20e3023e64f4f" /><Relationship Type="http://schemas.openxmlformats.org/officeDocument/2006/relationships/notesMaster" Target="/ppt/notesMasters/notesMaster1.xml" Id="R5dbeccd7f8b747ec" /></Relationships>
</file>

<file path=ppt/notesSlides/_rels/notesSlide9.xml.rels>&#65279;<?xml version="1.0" encoding="utf-8"?><Relationships xmlns="http://schemas.openxmlformats.org/package/2006/relationships"><Relationship Type="http://schemas.openxmlformats.org/officeDocument/2006/relationships/slide" Target="/ppt/slides/slide9.xml" Id="R758b59a5ceec4e6e" /><Relationship Type="http://schemas.openxmlformats.org/officeDocument/2006/relationships/notesMaster" Target="/ppt/notesMasters/notesMaster1.xml" Id="Rcd775959526248d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90a32813c5a4c6d" /><Relationship Type="http://schemas.openxmlformats.org/officeDocument/2006/relationships/notesMaster" Target="/ppt/notesMasters/notesMaster1.xml" Id="R89a0c4d78e71427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6980522fcc74990" /><Relationship Type="http://schemas.openxmlformats.org/officeDocument/2006/relationships/notesMaster" Target="/ppt/notesMasters/notesMaster1.xml" Id="R74abdf121348413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32e737943bd4a1f" /><Relationship Type="http://schemas.openxmlformats.org/officeDocument/2006/relationships/notesMaster" Target="/ppt/notesMasters/notesMaster1.xml" Id="Rf5d3edfac1ec4a8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870e92d111f4e46" /><Relationship Type="http://schemas.openxmlformats.org/officeDocument/2006/relationships/notesMaster" Target="/ppt/notesMasters/notesMaster1.xml" Id="Re0b2f68cd8d8427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6b952cf747c4f1c" /><Relationship Type="http://schemas.openxmlformats.org/officeDocument/2006/relationships/notesMaster" Target="/ppt/notesMasters/notesMaster1.xml" Id="Rf6f26f08edac477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87c8f758be94449" /><Relationship Type="http://schemas.openxmlformats.org/officeDocument/2006/relationships/notesMaster" Target="/ppt/notesMasters/notesMaster1.xml" Id="R668f90b4e3a746a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49d3fe63946465b" /><Relationship Type="http://schemas.openxmlformats.org/officeDocument/2006/relationships/notesMaster" Target="/ppt/notesMasters/notesMaster1.xml" Id="R22bac43bf4744a0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215d588945b4b01" /><Relationship Type="http://schemas.openxmlformats.org/officeDocument/2006/relationships/notesMaster" Target="/ppt/notesMasters/notesMaster1.xml" Id="R7bf6850df3f1411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e9a54bdd38b4e14" /><Relationship Type="http://schemas.openxmlformats.org/officeDocument/2006/relationships/notesMaster" Target="/ppt/notesMasters/notesMaster1.xml" Id="Rc5c96054a2dd462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582c63b42be4b89" /><Relationship Type="http://schemas.openxmlformats.org/officeDocument/2006/relationships/notesMaster" Target="/ppt/notesMasters/notesMaster1.xml" Id="Rc2ce8acff863464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0b5f177bc2f47dd" /><Relationship Type="http://schemas.openxmlformats.org/officeDocument/2006/relationships/notesMaster" Target="/ppt/notesMasters/notesMaster1.xml" Id="R2716ea8e227c4f6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de1188779b445e3" /><Relationship Type="http://schemas.openxmlformats.org/officeDocument/2006/relationships/notesMaster" Target="/ppt/notesMasters/notesMaster1.xml" Id="R1b0682416fd1442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033640c19c44558" /><Relationship Type="http://schemas.openxmlformats.org/officeDocument/2006/relationships/notesMaster" Target="/ppt/notesMasters/notesMaster1.xml" Id="R74905aff1c1948f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CVT as a proposal attributed to Jean Nickson Pijeau. This executive discussion concerns whether to commission a reviewed pilot. It reports no original empirical results. The five papers develop an integrated account and alternatives rather than a proven classification of employees.</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project can succeed while the contribution record remains incomplete. CVT asks how evidence reaches evaluators and affects credit. Later allocations can also reflect future-role requirements, vacancies, employee preferences, and organizational resources. The framework should not treat every disappointing decision as unfair recognition.</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triad is a discussion vocabulary. It is not exhaustive and does not describe natural personality types. Relationship work can be productive. The research uses continuous constructs and does not assign employees to archetypes. A lack of observed activity can reflect constrained opportunity or missing evidence.</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proposed temporal sequence links earlier contribution evidence, later exposure, credit judgments, explicit recognition, and subsequent reward. Influence can change the work and several allocation stages. Reverse paths exist because prior reward can improve access and future assignments. The conceptual ordering is not an established causal chain.</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source claims are deliberately narrow. The papers and references companion state study and design boundaries. CVT must show incremental usefulness beyond this existing literature. Do not claim a scientific discovery based on renaming established concepts.</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a:p xmlns:a="http://schemas.openxmlformats.org/drawingml/2006/main">
            <a:r>
              <a:t>Sources</a:t>
            </a:r>
          </a:p>
          <a:p xmlns:a="http://schemas.openxmlformats.org/drawingml/2006/main">
            <a:r>
              <a:t>[R01] Seibert, S. E., Kraimer, M. L., &amp; Liden, R. C. (2001). A social capital theory of career success. https://doi.org/10.5465/3069452</a:t>
            </a:r>
          </a:p>
          <a:p xmlns:a="http://schemas.openxmlformats.org/drawingml/2006/main">
            <a:r>
              <a:t>Use limit: The reported structural model does not establish CVT or a causal visibility premium.</a:t>
            </a:r>
          </a:p>
          <a:p xmlns:a="http://schemas.openxmlformats.org/drawingml/2006/main">
            <a:r>
              <a:t/>
            </a:r>
          </a:p>
          <a:p xmlns:a="http://schemas.openxmlformats.org/drawingml/2006/main">
            <a:r>
              <a:t>[R02] Burt, R. S. (2004). Structural holes and good ideas. https://doi.org/10.1086/421787</a:t>
            </a:r>
          </a:p>
          <a:p xmlns:a="http://schemas.openxmlformats.org/drawingml/2006/main">
            <a:r>
              <a:t>Use limit: Associations do not separate productive brokerage from all credit-allocation effects.</a:t>
            </a:r>
          </a:p>
          <a:p xmlns:a="http://schemas.openxmlformats.org/drawingml/2006/main">
            <a:r>
              <a:t/>
            </a:r>
          </a:p>
          <a:p xmlns:a="http://schemas.openxmlformats.org/drawingml/2006/main">
            <a:r>
              <a:t>[R04] Munyon, T. P., Summers, J. K., Thompson, K. M., &amp; Ferris, G. R. (2015). Political skill and work outcomes: A theoretical extension, meta-analytic investigation, and agenda for the future. https://doi.org/10.1111/peps.12066</a:t>
            </a:r>
          </a:p>
          <a:p xmlns:a="http://schemas.openxmlformats.org/drawingml/2006/main">
            <a:r>
              <a:t>Use limit: Associations do not imply that all influence is productive or establish CVT causality.</a:t>
            </a:r>
          </a:p>
          <a:p xmlns:a="http://schemas.openxmlformats.org/drawingml/2006/main">
            <a:r>
              <a:t/>
            </a:r>
          </a:p>
          <a:p xmlns:a="http://schemas.openxmlformats.org/drawingml/2006/main">
            <a:r>
              <a:t>[R07] Benson, A., Li, D., &amp; Shue, K. (2019). Promotions and the Peter Principle. https://doi.org/10.1093/qje/qjz022</a:t>
            </a:r>
          </a:p>
          <a:p xmlns:a="http://schemas.openxmlformats.org/drawingml/2006/main">
            <a:r>
              <a:t>Use limit: A role-specific finding does not establish a universal promotion rule or a builder penalty.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fictional case from the audit. Morgan can deserve credit for project ownership and mobilization while Priya and Sam deserve credit for their actions. The audit corrects the specific unsupported design claim. It does not infer bad intent or determine who should receive a future promotion.</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Recognition and reward are distinct. A review may accurately credit someone while selecting another person for a role with different requirements. Contribution and recognition have different units, so subtracting survey scores does not establish a gap. Model residuals also do not establish individual unfairness.</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a:p xmlns:a="http://schemas.openxmlformats.org/drawingml/2006/main">
            <a:r>
              <a:t>Sources</a:t>
            </a:r>
          </a:p>
          <a:p xmlns:a="http://schemas.openxmlformats.org/drawingml/2006/main">
            <a:r>
              <a:t>[R14] Edwards, J. R. (1994). The study of congruence in organizational behavior research: Critique and a proposed alternative. https://doi.org/10.1006/obhd.1994.1029</a:t>
            </a:r>
          </a:p>
          <a:p xmlns:a="http://schemas.openxmlformats.org/drawingml/2006/main">
            <a:r>
              <a:t>Use limit: A statistical alternative does not itself establish a normative fairness benchmark.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Both constructs are proposed. Collective credit can coexist with precise individual roles. Signaling and evaluator exposure are distinct because a message can be sent without being seen. Productive communication can also improve the outcome and belongs in contribution. Existing self-presentation and signaling work is related, rather than validation of CVT. Package H9 maps to update H7 and H10 maps to update H8.</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a:p xmlns:a="http://schemas.openxmlformats.org/drawingml/2006/main">
            <a:r>
              <a:t>Sources</a:t>
            </a:r>
          </a:p>
          <a:p xmlns:a="http://schemas.openxmlformats.org/drawingml/2006/main">
            <a:r>
              <a:t>[R19] Exley, C. L., &amp; Kessler, J. B. (2022). The gender gap in self-promotion. https://doi.org/10.1093/qje/qjac003</a:t>
            </a:r>
          </a:p>
          <a:p xmlns:a="http://schemas.openxmlformats.org/drawingml/2006/main">
            <a:r>
              <a:t>Use limit: Task and gender findings do not establish a collective-attribution penalty, stable employee types, or workplace compensation effects.</a:t>
            </a:r>
          </a:p>
          <a:p xmlns:a="http://schemas.openxmlformats.org/drawingml/2006/main">
            <a:r>
              <a:t/>
            </a:r>
          </a:p>
          <a:p xmlns:a="http://schemas.openxmlformats.org/drawingml/2006/main">
            <a:r>
              <a:t>[R20] VanEpps, E. M., Hart, E., &amp; Schweitzer, M. E. (2024). Dual-promotion: Bragging better by promoting peers. https://doi.org/10.1037/pspi0000431</a:t>
            </a:r>
          </a:p>
          <a:p xmlns:a="http://schemas.openxmlformats.org/drawingml/2006/main">
            <a:r>
              <a:t>Use limit: Impressions and behavioral intentions are not actual workplace pay or promotion. The result does not validate CVT or imply that collective and individual credit are opposites.</a:t>
            </a:r>
          </a:p>
          <a:p xmlns:a="http://schemas.openxmlformats.org/drawingml/2006/main">
            <a:r>
              <a:t/>
            </a:r>
          </a:p>
          <a:p xmlns:a="http://schemas.openxmlformats.org/drawingml/2006/main">
            <a:r>
              <a:t>[R23] Connelly, B. L., Certo, S. T., Ireland, R. D., &amp; Reutzel, C. R. (2011). Signaling theory: A review and assessment. https://doi.org/10.1177/0149206310388419</a:t>
            </a:r>
          </a:p>
          <a:p xmlns:a="http://schemas.openxmlformats.org/drawingml/2006/main">
            <a:r>
              <a:t>Use limit: Using the word signaling does not establish a formal signaling equilibrium, credibility, or a recognition 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proposed effect without direct validation in the package. Later contributors can legitimately create most of the current value. The test follows acknowledgment of fixed corroborated originating actions, accounting for elapsed time, record purpose, evaluator changes, later contributions, and adoption selection. Package H11 maps to update H9. H12 tests documentation and H13 examines norms. Memory and structured scholarly contributorship offer related precedents, not workplace validation.</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a:p xmlns:a="http://schemas.openxmlformats.org/drawingml/2006/main">
            <a:r>
              <a:t>Sources</a:t>
            </a:r>
          </a:p>
          <a:p xmlns:a="http://schemas.openxmlformats.org/drawingml/2006/main">
            <a:r>
              <a:t>[R21] Ross, M., &amp; Sicoly, F. (1979). Egocentric biases in availability and attribution. https://doi.org/10.1037/0022-3514.37.3.322</a:t>
            </a:r>
          </a:p>
          <a:p xmlns:a="http://schemas.openxmlformats.org/drawingml/2006/main">
            <a:r>
              <a:t>Use limit: Memory and responsibility findings do not show intentional appropriation or validate recognition loss during organizational adoption.</a:t>
            </a:r>
          </a:p>
          <a:p xmlns:a="http://schemas.openxmlformats.org/drawingml/2006/main">
            <a:r>
              <a:t/>
            </a:r>
          </a:p>
          <a:p xmlns:a="http://schemas.openxmlformats.org/drawingml/2006/main">
            <a:r>
              <a:t>[R22] National Information Standards Organization (2022). ANSI/NISO Z39.104-2022 CRediT Contributor Roles Taxonomy. https://doi.org/10.3789/ansi.niso.z39.104-2022</a:t>
            </a:r>
          </a:p>
          <a:p xmlns:a="http://schemas.openxmlformats.org/drawingml/2006/main">
            <a:r>
              <a:t>Use limit: A scholarly metadata standard does not validate an employment assessment, a CVT score, or a documentation intervention.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generalized participant-reported account is not a completed qualitative case study or independently verified dataset. It suggests possible differences in communication exposure. It does not establish actual unequal recognition, omitted credit, appropriation, unfair promotion, or compensation disparity. Explicit credit to the creator is part of the account. Employee names, screenshots, employer and product details, exact functions, and distinctive backgrounds are excluded. Before external use, obtain required company confidentiality clearance and appropriate participant permission, or omit the episode. No clearance or consent is claimed.</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kit separates employee communication, manager identification of actions, and preservation of origin and later improvements. Collect the manager account before sharing the employee account. Managers never receive individual item responses. Unavailable history is not an omission. Report item distributions and action-specific discrepancies with denominators and source limits. The original 24-item scoring convention does not extend to the eight new items. Construct and coding validation must precede confirmatory use.</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narrower hypothesis than saying technical excellence prevents advancement. Dependence needs evidence such as critical work without demonstrated backup coverage. H4 tests the conditional access association, and H5 tests a package of protected capacity and capability transfer. Specialist progression remains a legitimate choice.</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Leadership development can involve individual and interpersonal processes. The CVT curriculum is an experimental application. Its 90 day duration is a planning convention. Completion supplies no certification, and adopting a leader identity is not evidence of improved team performance.</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a:p xmlns:a="http://schemas.openxmlformats.org/drawingml/2006/main">
            <a:r>
              <a:t>Sources</a:t>
            </a:r>
          </a:p>
          <a:p xmlns:a="http://schemas.openxmlformats.org/drawingml/2006/main">
            <a:r>
              <a:t>[R10] Day, D. V., Fleenor, J. W., Atwater, L. E., Sturm, R. E., &amp; McKee, R. A. (2014). Advances in leader and leadership development: A review of 25 years of research and theory. https://doi.org/10.1016/j.leaqua.2013.11.004</a:t>
            </a:r>
          </a:p>
          <a:p xmlns:a="http://schemas.openxmlformats.org/drawingml/2006/main">
            <a:r>
              <a:t>Use limit: The review does not establish the effectiveness of the CVT 90 day curriculum.</a:t>
            </a:r>
          </a:p>
          <a:p xmlns:a="http://schemas.openxmlformats.org/drawingml/2006/main">
            <a:r>
              <a:t/>
            </a:r>
          </a:p>
          <a:p xmlns:a="http://schemas.openxmlformats.org/drawingml/2006/main">
            <a:r>
              <a:t>[R11] DeRue, D. S., &amp; Ashford, S. J. (2010). Who will lead and who will follow? A social process of leadership identity construction in organizations. https://www.up.ac.za/media/shared/78/ZP_Files/2020/derue_ashford-2010.zp195280.pdf</a:t>
            </a:r>
          </a:p>
          <a:p xmlns:a="http://schemas.openxmlformats.org/drawingml/2006/main">
            <a:r>
              <a:t>Use limit: This is a theory, not proof of CVT training effectiveness. DOI aliases were not independently reconciled, so no DOI is supplied.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Six provisional domains contain four items each. Eight new attribution items remain separate and have no subscale means or combined score. Item distributions are the default report. Optional domain means use an arbitrary 3-of-4 numeric-response rule and require sensitivity checks. NA, no opportunity, do not know, and skipped remain distinct. Reliability alone does not validate interpretation or employment use.</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a:p xmlns:a="http://schemas.openxmlformats.org/drawingml/2006/main">
            <a:r>
              <a:t>Sources</a:t>
            </a:r>
          </a:p>
          <a:p xmlns:a="http://schemas.openxmlformats.org/drawingml/2006/main">
            <a:r>
              <a:t>[R12] Cronbach, L. J., &amp; Meehl, P. E. (1955). Construct validity in psychological tests. https://doi.org/10.1037/h0040957</a:t>
            </a:r>
          </a:p>
          <a:p xmlns:a="http://schemas.openxmlformats.org/drawingml/2006/main">
            <a:r>
              <a:t>Use limit: A reference to this framework does not validate a new scale.</a:t>
            </a:r>
          </a:p>
          <a:p xmlns:a="http://schemas.openxmlformats.org/drawingml/2006/main">
            <a:r>
              <a:t/>
            </a:r>
          </a:p>
          <a:p xmlns:a="http://schemas.openxmlformats.org/drawingml/2006/main">
            <a:r>
              <a:t>[R13] Flake, J. K., Pek, J., &amp; Hehman, E. (2017). Construct validation in social and personality research: Current practice and recommendations. https://doi.org/10.1177/1948550617693063</a:t>
            </a:r>
          </a:p>
          <a:p xmlns:a="http://schemas.openxmlformats.org/drawingml/2006/main">
            <a:r>
              <a:t>Use limit: No reported reliability or validity result exists for CVT items.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proposed hypotheses rather than established findings. H1 and H4 are observational associations. H2 concerns a randomized vignette. The protocol includes H3 attribution to recognition, H5 capacity and transfer, H6 protected practice, H7 influence moderation, and H8 policy transparency. H9 to H13 preserve the five new tests under stable package identifiers. The crosswalk maps update H7 to H11 onto package H9 to H13. All need appropriate measures, precision plans, and registration.</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Study A uses baseline, months 1, 2, 3, 6, and 12 for ordered measurement. Study B holds contribution facts constant while manipulating prominence and format. C and D are optional team trials with independent review. Simulate sample size and precision using the actual model and cluster structure. Study E follows contribution histories and randomizes truthful framing, evaluator receipt, and documentation format. Its interaction contrasts require separate power simulations. No adequate sample size has yet been demonstrated.</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a:p xmlns:a="http://schemas.openxmlformats.org/drawingml/2006/main">
            <a:r>
              <a:t>Sources</a:t>
            </a:r>
          </a:p>
          <a:p xmlns:a="http://schemas.openxmlformats.org/drawingml/2006/main">
            <a:r>
              <a:t>[R17] Lakens, D. (2022). Sample size justification. https://doi.org/10.1525/collabra.33267</a:t>
            </a:r>
          </a:p>
          <a:p xmlns:a="http://schemas.openxmlformats.org/drawingml/2006/main">
            <a:r>
              <a:t>Use limit: No sample size or power claim for CVT follows from citing this article.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wide interval around a null result is inconclusive. Equivalence claims need justified bounds fixed in advance and enough precision. The theory should also change if its constructs cannot be separated or if existing models explain the outcomes equally well. Publish contradictory evidence and revise the framework version.</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Seven worksheets cover an agreement, episode reconstruction, decision brief, dependency record, delegation, feedback, and a final review. A weekly log supports reflection. Use role-relevant evidence and consider colleagues receiving transferred work. The kit provides no promotion guarantee or validated leadership score.</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audit does not score employee worth or prove discrimination from a residual. It distinguishes recognition from role selection and tests alternative explanations. A complaint-enriched sample cannot estimate workforce prevalence. Formal employment decisions follow established authorized procedures after any factual correction.</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Obtain a local independent ethics determination and appropriate permissions before recruitment. Linked studies are pseudonymous, not anonymous. Proposed small-cell suppression is only an operational starting rule and does not guarantee anonymity. Complete local contacts, retention dates, withdrawal cutoff, workload guardrails, and data-access roles. Belmont supplies ethical principles, not an approval.</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a:p xmlns:a="http://schemas.openxmlformats.org/drawingml/2006/main">
            <a:r>
              <a:t>Sources</a:t>
            </a:r>
          </a:p>
          <a:p xmlns:a="http://schemas.openxmlformats.org/drawingml/2006/main">
            <a:r>
              <a:t>[R18] National Commission for the Protection of Human Subjects of Biomedical and Behavioral Research (1979). The Belmont Report: Ethical principles and guidelines for the protection of human subjects of research. https://www.hhs.gov/ohrp/regulations-and-policy/belmont-report/read-the-belmont-report/index.html</a:t>
            </a:r>
          </a:p>
          <a:p xmlns:a="http://schemas.openxmlformats.org/drawingml/2006/main">
            <a:r>
              <a:t>Use limit: Ethical principles do not constitute local research approval or establish universal regulatory applicability.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package is a starting publication set, not peer-reviewed evidence. Human author review and a broader novelty review precede submission. Preregistration distinguishes planned tests from exploration but cannot fix invalid measures. Sponsorship must not prevent publication of unfavorable results.</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a:p xmlns:a="http://schemas.openxmlformats.org/drawingml/2006/main">
            <a:r>
              <a:t>Sources</a:t>
            </a:r>
          </a:p>
          <a:p xmlns:a="http://schemas.openxmlformats.org/drawingml/2006/main">
            <a:r>
              <a:t>[R16] Nosek, B. A., Ebersole, C. R., DeHaven, A. C., &amp; Mellor, D. T. (2018). The preregistration revolution. https://doi.org/10.1073/pnas.1708274114</a:t>
            </a:r>
          </a:p>
          <a:p xmlns:a="http://schemas.openxmlformats.org/drawingml/2006/main">
            <a:r>
              <a:t>Use limit: Registration does not repair a weak design, invalid measurement, or inadequate ethics.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decision is whether to support an appropriately reviewed pilot, not whether to adopt CVT as an employee rating system. The README indexes all deliverables. Complete the activation record in the protocol before recruitment. Maintain version 0.1 attribution and the October 19 research update date. The reported episode requires confidentiality clearance and appropriate permissions before external use or must be omitted.</a:t>
            </a:r>
          </a:p>
          <a:p xmlns:a="http://schemas.openxmlformats.org/drawingml/2006/main">
            <a:r>
              <a:t/>
            </a:r>
          </a:p>
          <a:p xmlns:a="http://schemas.openxmlformats.org/drawingml/2006/main">
            <a:r>
              <a:t>Status: Proposed CVT framework and pilot methods. No original results or validated CVT measures.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0fc9566084745c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2d9b905f4be4e7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431850be04c4e6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5aca5fe66f24e8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303178d41cb492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d465366fd07452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E61B00A-C400-451E-B51A-6D136DAB131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D3200B0-A150-4042-97C6-A372EFA68F8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07A23B3-319B-4756-BC07-3AEDBAED8C9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0F875C2-0293-4623-B08F-4D17A010D99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B2D53C5-0BD7-48C2-89EA-6491A63DC47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EDAFE63-A1EE-474D-B17C-2806FCF92D4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CA19E4A-5765-4AF9-9021-63316899520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7FD105A-5675-4A6E-B6B3-A7E7164A687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CC4EC56-1615-4706-A36B-E9FDEBF8606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964E19B-2436-42A6-A89A-54CB32F2FB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029eff2f5f64ca2" /><Relationship Type="http://schemas.openxmlformats.org/officeDocument/2006/relationships/slideLayout" Target="/ppt/slideLayouts/slideLayout1.xml" Id="Rccd8c369dded4796" /><Relationship Type="http://schemas.openxmlformats.org/officeDocument/2006/relationships/slideLayout" Target="/ppt/slideLayouts/slideLayout2.xml" Id="R72a02c14dff34ac4" /><Relationship Type="http://schemas.openxmlformats.org/officeDocument/2006/relationships/slideLayout" Target="/ppt/slideLayouts/slideLayout3.xml" Id="Rfcfeb750f08644d6" /><Relationship Type="http://schemas.openxmlformats.org/officeDocument/2006/relationships/slideLayout" Target="/ppt/slideLayouts/slideLayout4.xml" Id="Re492e9ba7f9a4d59" /><Relationship Type="http://schemas.openxmlformats.org/officeDocument/2006/relationships/slideLayout" Target="/ppt/slideLayouts/slideLayout5.xml" Id="Rea79c436ac2f4bbc" /><Relationship Type="http://schemas.openxmlformats.org/officeDocument/2006/relationships/slideLayout" Target="/ppt/slideLayouts/slideLayout6.xml" Id="Rfd5a0145270f472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cd8c369dded4796"/>
    <p:sldLayoutId xmlns:r="http://schemas.openxmlformats.org/officeDocument/2006/relationships" id="2147483650" r:id="R72a02c14dff34ac4"/>
    <p:sldLayoutId xmlns:r="http://schemas.openxmlformats.org/officeDocument/2006/relationships" id="2147483651" r:id="Rfcfeb750f08644d6"/>
    <p:sldLayoutId xmlns:r="http://schemas.openxmlformats.org/officeDocument/2006/relationships" id="2147483652" r:id="Re492e9ba7f9a4d59"/>
    <p:sldLayoutId xmlns:r="http://schemas.openxmlformats.org/officeDocument/2006/relationships" id="2147483653" r:id="Rea79c436ac2f4bbc"/>
    <p:sldLayoutId xmlns:r="http://schemas.openxmlformats.org/officeDocument/2006/relationships" id="2147483654" r:id="Rfd5a0145270f472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a3598eed5174df3" /><Relationship Type="http://schemas.openxmlformats.org/officeDocument/2006/relationships/notesSlide" Target="/ppt/notesSlides/notesSlide1.xml" Id="R38222e37a1aa42b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d7bc426c5c64a95" /><Relationship Type="http://schemas.openxmlformats.org/officeDocument/2006/relationships/notesSlide" Target="/ppt/notesSlides/notesSlide2.xml" Id="R4bfe8720418f4a5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d2b20aedbe4499a" /><Relationship Type="http://schemas.openxmlformats.org/officeDocument/2006/relationships/notesSlide" Target="/ppt/notesSlides/notesSlide3.xml" Id="R8369a2698c6f408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603f0872ec14d41" /><Relationship Type="http://schemas.openxmlformats.org/officeDocument/2006/relationships/notesSlide" Target="/ppt/notesSlides/notesSlide4.xml" Id="R7f10dd268701476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2f901b370e04be9" /><Relationship Type="http://schemas.openxmlformats.org/officeDocument/2006/relationships/notesSlide" Target="/ppt/notesSlides/notesSlide5.xml" Id="Rfb567a336a27460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b11dc54e1384b46" /><Relationship Type="http://schemas.openxmlformats.org/officeDocument/2006/relationships/notesSlide" Target="/ppt/notesSlides/notesSlide6.xml" Id="R6164a02afe9345a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f6253f4b71942ec" /><Relationship Type="http://schemas.openxmlformats.org/officeDocument/2006/relationships/notesSlide" Target="/ppt/notesSlides/notesSlide7.xml" Id="Rb32d203619854ac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09f60c1fa864f4d" /><Relationship Type="http://schemas.openxmlformats.org/officeDocument/2006/relationships/notesSlide" Target="/ppt/notesSlides/notesSlide8.xml" Id="R705e867e04224c0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144840e882a4e9e" /><Relationship Type="http://schemas.openxmlformats.org/officeDocument/2006/relationships/notesSlide" Target="/ppt/notesSlides/notesSlide9.xml" Id="R80520dcde8d046e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06d5134b3cd4be4" /><Relationship Type="http://schemas.openxmlformats.org/officeDocument/2006/relationships/notesSlide" Target="/ppt/notesSlides/notesSlide10.xml" Id="Rd339c405813a468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25bc1c30f974814" /><Relationship Type="http://schemas.openxmlformats.org/officeDocument/2006/relationships/notesSlide" Target="/ppt/notesSlides/notesSlide11.xml" Id="Rc52547f4c17d46b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e4a1585c32a421d" /><Relationship Type="http://schemas.openxmlformats.org/officeDocument/2006/relationships/notesSlide" Target="/ppt/notesSlides/notesSlide12.xml" Id="Ra7f971a432ed428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62f39a8049947c9" /><Relationship Type="http://schemas.openxmlformats.org/officeDocument/2006/relationships/notesSlide" Target="/ppt/notesSlides/notesSlide13.xml" Id="Re9f42eb9eb1a4b9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524c4e69e144963" /><Relationship Type="http://schemas.openxmlformats.org/officeDocument/2006/relationships/notesSlide" Target="/ppt/notesSlides/notesSlide14.xml" Id="R4f975a6d62464e3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66fe16ae9bb84311" /><Relationship Type="http://schemas.openxmlformats.org/officeDocument/2006/relationships/notesSlide" Target="/ppt/notesSlides/notesSlide15.xml" Id="R7ccb8403790d422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9dcf8d5e3917466e" /><Relationship Type="http://schemas.openxmlformats.org/officeDocument/2006/relationships/notesSlide" Target="/ppt/notesSlides/notesSlide16.xml" Id="R67c00794bc55449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217a97e448e44aa" /><Relationship Type="http://schemas.openxmlformats.org/officeDocument/2006/relationships/notesSlide" Target="/ppt/notesSlides/notesSlide17.xml" Id="R97ea01600ca04c0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4fe73c9da1834537" /><Relationship Type="http://schemas.openxmlformats.org/officeDocument/2006/relationships/notesSlide" Target="/ppt/notesSlides/notesSlide18.xml" Id="Rad7eea0c9a45461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82c495f6dc1846ae" /><Relationship Type="http://schemas.openxmlformats.org/officeDocument/2006/relationships/notesSlide" Target="/ppt/notesSlides/notesSlide19.xml" Id="R4e57cc8eda71474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ecddace41c3d4926" /><Relationship Type="http://schemas.openxmlformats.org/officeDocument/2006/relationships/notesSlide" Target="/ppt/notesSlides/notesSlide20.xml" Id="Re1e727235ee2417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1151d62d7a9040d6" /><Relationship Type="http://schemas.openxmlformats.org/officeDocument/2006/relationships/notesSlide" Target="/ppt/notesSlides/notesSlide21.xml" Id="R09c6922483db49c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1577c021148d4161" /><Relationship Type="http://schemas.openxmlformats.org/officeDocument/2006/relationships/notesSlide" Target="/ppt/notesSlides/notesSlide22.xml" Id="R66b67d3fbfe4405d" /></Relationships>
</file>

<file path=ppt/slides/slide1.xml><?xml version="1.0" encoding="utf-8"?>
<p:sld xmlns:p="http://schemas.openxmlformats.org/presentationml/2006/main">
  <p:cSld>
    <p:bg>
      <p:bgPr>
        <a:solidFill xmlns:a="http://schemas.openxmlformats.org/drawingml/2006/main">
          <a:srgbClr val="173E50"/>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7A72FE4-60D6-4936-96E5-418F8BA62CF3}"/>
              </a:ext>
            </a:extLst>
          </p:cNvPr>
          <p:cNvSpPr>
            <a:spLocks xmlns:a="http://schemas.openxmlformats.org/drawingml/2006/main" noGrp="1"/>
          </p:cNvSpPr>
          <p:nvPr/>
        </p:nvSpPr>
        <p:spPr>
          <a:xfrm xmlns:a="http://schemas.openxmlformats.org/drawingml/2006/main">
            <a:off x="685800" y="666750"/>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1">
                <a:solidFill>
                  <a:srgbClr val="BFD4D5"/>
                </a:solidFill>
                <a:latin typeface="Arial"/>
                <a:ea typeface="Arial"/>
                <a:cs typeface="Arial"/>
              </a:defRPr>
            </a:defPPr>
            <a:lvl1pPr>
              <a:defRPr sz="1575" b="1">
                <a:solidFill>
                  <a:srgbClr val="BFD4D5"/>
                </a:solidFill>
                <a:latin typeface="Arial"/>
                <a:ea typeface="Arial"/>
                <a:cs typeface="Arial"/>
              </a:defRPr>
            </a:lvl1pPr>
            <a:lvl2pPr>
              <a:defRPr sz="1575" b="1">
                <a:solidFill>
                  <a:srgbClr val="BFD4D5"/>
                </a:solidFill>
                <a:latin typeface="Arial"/>
                <a:ea typeface="Arial"/>
                <a:cs typeface="Arial"/>
              </a:defRPr>
            </a:lvl2pPr>
            <a:lvl3pPr>
              <a:defRPr sz="1575" b="1">
                <a:solidFill>
                  <a:srgbClr val="BFD4D5"/>
                </a:solidFill>
                <a:latin typeface="Arial"/>
                <a:ea typeface="Arial"/>
                <a:cs typeface="Arial"/>
              </a:defRPr>
            </a:lvl3pPr>
            <a:lvl4pPr>
              <a:defRPr sz="1575" b="1">
                <a:solidFill>
                  <a:srgbClr val="BFD4D5"/>
                </a:solidFill>
                <a:latin typeface="Arial"/>
                <a:ea typeface="Arial"/>
                <a:cs typeface="Arial"/>
              </a:defRPr>
            </a:lvl4pPr>
            <a:lvl5pPr>
              <a:defRPr sz="1575" b="1">
                <a:solidFill>
                  <a:srgbClr val="BFD4D5"/>
                </a:solidFill>
                <a:latin typeface="Arial"/>
                <a:ea typeface="Arial"/>
                <a:cs typeface="Arial"/>
              </a:defRPr>
            </a:lvl5pPr>
            <a:lvl6pPr>
              <a:defRPr sz="1575" b="1">
                <a:solidFill>
                  <a:srgbClr val="BFD4D5"/>
                </a:solidFill>
                <a:latin typeface="Arial"/>
                <a:ea typeface="Arial"/>
                <a:cs typeface="Arial"/>
              </a:defRPr>
            </a:lvl6pPr>
            <a:lvl7pPr>
              <a:defRPr sz="1575" b="1">
                <a:solidFill>
                  <a:srgbClr val="BFD4D5"/>
                </a:solidFill>
                <a:latin typeface="Arial"/>
                <a:ea typeface="Arial"/>
                <a:cs typeface="Arial"/>
              </a:defRPr>
            </a:lvl7pPr>
            <a:lvl8pPr>
              <a:defRPr sz="1575" b="1">
                <a:solidFill>
                  <a:srgbClr val="BFD4D5"/>
                </a:solidFill>
                <a:latin typeface="Arial"/>
                <a:ea typeface="Arial"/>
                <a:cs typeface="Arial"/>
              </a:defRPr>
            </a:lvl8pPr>
            <a:lvl9pPr>
              <a:defRPr sz="1575" b="1">
                <a:solidFill>
                  <a:srgbClr val="BFD4D5"/>
                </a:solidFill>
                <a:latin typeface="Arial"/>
                <a:ea typeface="Arial"/>
                <a:cs typeface="Arial"/>
              </a:defRPr>
            </a:lvl9pPr>
          </a:lstStyle>
          <a:p xmlns:a="http://schemas.openxmlformats.org/drawingml/2006/main">
            <a:pPr>
              <a:defRPr sz="1575" b="1">
                <a:solidFill>
                  <a:srgbClr val="BFD4D5"/>
                </a:solidFill>
                <a:latin typeface="Arial"/>
                <a:ea typeface="Arial"/>
                <a:cs typeface="Arial"/>
              </a:defRPr>
            </a:pPr>
            <a:r>
              <a:rPr sz="1575" b="1">
                <a:solidFill>
                  <a:srgbClr val="BFD4D5"/>
                </a:solidFill>
                <a:latin typeface="Arial"/>
                <a:ea typeface="Arial"/>
                <a:cs typeface="Arial"/>
              </a:rPr>
              <a:t>THE CORPORATE VALUE TRIAD</a:t>
            </a:r>
          </a:p>
        </p:txBody>
      </p:sp>
      <p:sp>
        <p:nvSpPr>
          <p:cNvPr id="2" name="">
            <a:extLst xmlns:a="http://schemas.openxmlformats.org/drawingml/2006/main">
              <a:ext uri="{FF2B5EF4-FFF2-40B4-BE49-F238E27FC236}">
                <a16:creationId xmlns:a16="http://schemas.microsoft.com/office/drawing/2014/main" id="{E87A9F6B-7026-49D8-9808-453F5EFAB1BD}"/>
              </a:ext>
            </a:extLst>
          </p:cNvPr>
          <p:cNvSpPr>
            <a:spLocks xmlns:a="http://schemas.openxmlformats.org/drawingml/2006/main" noGrp="1"/>
          </p:cNvSpPr>
          <p:nvPr/>
        </p:nvSpPr>
        <p:spPr>
          <a:xfrm xmlns:a="http://schemas.openxmlformats.org/drawingml/2006/main">
            <a:off x="685800" y="1790700"/>
            <a:ext cx="10572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5700" b="1">
                <a:solidFill>
                  <a:srgbClr val="FFFFFF"/>
                </a:solidFill>
                <a:latin typeface="Arial"/>
                <a:ea typeface="Arial"/>
                <a:cs typeface="Arial"/>
              </a:defRPr>
            </a:defPPr>
            <a:lvl1pPr>
              <a:defRPr sz="5700" b="1">
                <a:solidFill>
                  <a:srgbClr val="FFFFFF"/>
                </a:solidFill>
                <a:latin typeface="Arial"/>
                <a:ea typeface="Arial"/>
                <a:cs typeface="Arial"/>
              </a:defRPr>
            </a:lvl1pPr>
            <a:lvl2pPr>
              <a:defRPr sz="5700" b="1">
                <a:solidFill>
                  <a:srgbClr val="FFFFFF"/>
                </a:solidFill>
                <a:latin typeface="Arial"/>
                <a:ea typeface="Arial"/>
                <a:cs typeface="Arial"/>
              </a:defRPr>
            </a:lvl2pPr>
            <a:lvl3pPr>
              <a:defRPr sz="5700" b="1">
                <a:solidFill>
                  <a:srgbClr val="FFFFFF"/>
                </a:solidFill>
                <a:latin typeface="Arial"/>
                <a:ea typeface="Arial"/>
                <a:cs typeface="Arial"/>
              </a:defRPr>
            </a:lvl3pPr>
            <a:lvl4pPr>
              <a:defRPr sz="5700" b="1">
                <a:solidFill>
                  <a:srgbClr val="FFFFFF"/>
                </a:solidFill>
                <a:latin typeface="Arial"/>
                <a:ea typeface="Arial"/>
                <a:cs typeface="Arial"/>
              </a:defRPr>
            </a:lvl4pPr>
            <a:lvl5pPr>
              <a:defRPr sz="5700" b="1">
                <a:solidFill>
                  <a:srgbClr val="FFFFFF"/>
                </a:solidFill>
                <a:latin typeface="Arial"/>
                <a:ea typeface="Arial"/>
                <a:cs typeface="Arial"/>
              </a:defRPr>
            </a:lvl5pPr>
            <a:lvl6pPr>
              <a:defRPr sz="5700" b="1">
                <a:solidFill>
                  <a:srgbClr val="FFFFFF"/>
                </a:solidFill>
                <a:latin typeface="Arial"/>
                <a:ea typeface="Arial"/>
                <a:cs typeface="Arial"/>
              </a:defRPr>
            </a:lvl6pPr>
            <a:lvl7pPr>
              <a:defRPr sz="5700" b="1">
                <a:solidFill>
                  <a:srgbClr val="FFFFFF"/>
                </a:solidFill>
                <a:latin typeface="Arial"/>
                <a:ea typeface="Arial"/>
                <a:cs typeface="Arial"/>
              </a:defRPr>
            </a:lvl7pPr>
            <a:lvl8pPr>
              <a:defRPr sz="5700" b="1">
                <a:solidFill>
                  <a:srgbClr val="FFFFFF"/>
                </a:solidFill>
                <a:latin typeface="Arial"/>
                <a:ea typeface="Arial"/>
                <a:cs typeface="Arial"/>
              </a:defRPr>
            </a:lvl8pPr>
            <a:lvl9pPr>
              <a:defRPr sz="5700" b="1">
                <a:solidFill>
                  <a:srgbClr val="FFFFFF"/>
                </a:solidFill>
                <a:latin typeface="Arial"/>
                <a:ea typeface="Arial"/>
                <a:cs typeface="Arial"/>
              </a:defRPr>
            </a:lvl9pPr>
          </a:lstStyle>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Contribution, credit</a:t>
            </a:r>
          </a:p>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and opportunity</a:t>
            </a:r>
          </a:p>
        </p:txBody>
      </p:sp>
      <p:sp>
        <p:nvSpPr>
          <p:cNvPr id="3" name="">
            <a:extLst xmlns:a="http://schemas.openxmlformats.org/drawingml/2006/main">
              <a:ext uri="{FF2B5EF4-FFF2-40B4-BE49-F238E27FC236}">
                <a16:creationId xmlns:a16="http://schemas.microsoft.com/office/drawing/2014/main" id="{6C4A3A93-853A-4596-B1F6-5415C5E5EF7E}"/>
              </a:ext>
            </a:extLst>
          </p:cNvPr>
          <p:cNvSpPr>
            <a:spLocks xmlns:a="http://schemas.openxmlformats.org/drawingml/2006/main" noGrp="1"/>
          </p:cNvSpPr>
          <p:nvPr/>
        </p:nvSpPr>
        <p:spPr>
          <a:xfrm xmlns:a="http://schemas.openxmlformats.org/drawingml/2006/main">
            <a:off x="685800" y="4429125"/>
            <a:ext cx="10287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FFFFFF"/>
                </a:solidFill>
                <a:latin typeface="Arial"/>
                <a:ea typeface="Arial"/>
                <a:cs typeface="Arial"/>
              </a:defRPr>
            </a:defPPr>
            <a:lvl1pPr>
              <a:defRPr sz="2250" b="0">
                <a:solidFill>
                  <a:srgbClr val="FFFFFF"/>
                </a:solidFill>
                <a:latin typeface="Arial"/>
                <a:ea typeface="Arial"/>
                <a:cs typeface="Arial"/>
              </a:defRPr>
            </a:lvl1pPr>
            <a:lvl2pPr>
              <a:defRPr sz="2250" b="0">
                <a:solidFill>
                  <a:srgbClr val="FFFFFF"/>
                </a:solidFill>
                <a:latin typeface="Arial"/>
                <a:ea typeface="Arial"/>
                <a:cs typeface="Arial"/>
              </a:defRPr>
            </a:lvl2pPr>
            <a:lvl3pPr>
              <a:defRPr sz="2250" b="0">
                <a:solidFill>
                  <a:srgbClr val="FFFFFF"/>
                </a:solidFill>
                <a:latin typeface="Arial"/>
                <a:ea typeface="Arial"/>
                <a:cs typeface="Arial"/>
              </a:defRPr>
            </a:lvl3pPr>
            <a:lvl4pPr>
              <a:defRPr sz="2250" b="0">
                <a:solidFill>
                  <a:srgbClr val="FFFFFF"/>
                </a:solidFill>
                <a:latin typeface="Arial"/>
                <a:ea typeface="Arial"/>
                <a:cs typeface="Arial"/>
              </a:defRPr>
            </a:lvl4pPr>
            <a:lvl5pPr>
              <a:defRPr sz="2250" b="0">
                <a:solidFill>
                  <a:srgbClr val="FFFFFF"/>
                </a:solidFill>
                <a:latin typeface="Arial"/>
                <a:ea typeface="Arial"/>
                <a:cs typeface="Arial"/>
              </a:defRPr>
            </a:lvl5pPr>
            <a:lvl6pPr>
              <a:defRPr sz="2250" b="0">
                <a:solidFill>
                  <a:srgbClr val="FFFFFF"/>
                </a:solidFill>
                <a:latin typeface="Arial"/>
                <a:ea typeface="Arial"/>
                <a:cs typeface="Arial"/>
              </a:defRPr>
            </a:lvl6pPr>
            <a:lvl7pPr>
              <a:defRPr sz="2250" b="0">
                <a:solidFill>
                  <a:srgbClr val="FFFFFF"/>
                </a:solidFill>
                <a:latin typeface="Arial"/>
                <a:ea typeface="Arial"/>
                <a:cs typeface="Arial"/>
              </a:defRPr>
            </a:lvl7pPr>
            <a:lvl8pPr>
              <a:defRPr sz="2250" b="0">
                <a:solidFill>
                  <a:srgbClr val="FFFFFF"/>
                </a:solidFill>
                <a:latin typeface="Arial"/>
                <a:ea typeface="Arial"/>
                <a:cs typeface="Arial"/>
              </a:defRPr>
            </a:lvl8pPr>
            <a:lvl9pPr>
              <a:defRPr sz="2250" b="0">
                <a:solidFill>
                  <a:srgbClr val="FFFFFF"/>
                </a:solidFill>
                <a:latin typeface="Arial"/>
                <a:ea typeface="Arial"/>
                <a:cs typeface="Arial"/>
              </a:defRPr>
            </a:lvl9pPr>
          </a:lstStyle>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Proposed by Jean Nickson Pijeau</a:t>
            </a:r>
          </a:p>
        </p:txBody>
      </p:sp>
      <p:sp>
        <p:nvSpPr>
          <p:cNvPr id="4" name="">
            <a:extLst xmlns:a="http://schemas.openxmlformats.org/drawingml/2006/main">
              <a:ext uri="{FF2B5EF4-FFF2-40B4-BE49-F238E27FC236}">
                <a16:creationId xmlns:a16="http://schemas.microsoft.com/office/drawing/2014/main" id="{8600836D-827B-4744-A71A-D8564F592CB3}"/>
              </a:ext>
            </a:extLst>
          </p:cNvPr>
          <p:cNvSpPr>
            <a:spLocks xmlns:a="http://schemas.openxmlformats.org/drawingml/2006/main" noGrp="1"/>
          </p:cNvSpPr>
          <p:nvPr/>
        </p:nvSpPr>
        <p:spPr>
          <a:xfrm xmlns:a="http://schemas.openxmlformats.org/drawingml/2006/main">
            <a:off x="685800" y="5038725"/>
            <a:ext cx="10287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FD4D5"/>
                </a:solidFill>
                <a:latin typeface="Arial"/>
                <a:ea typeface="Arial"/>
                <a:cs typeface="Arial"/>
              </a:defRPr>
            </a:defPPr>
            <a:lvl1pPr>
              <a:defRPr sz="1800" b="0">
                <a:solidFill>
                  <a:srgbClr val="BFD4D5"/>
                </a:solidFill>
                <a:latin typeface="Arial"/>
                <a:ea typeface="Arial"/>
                <a:cs typeface="Arial"/>
              </a:defRPr>
            </a:lvl1pPr>
            <a:lvl2pPr>
              <a:defRPr sz="1800" b="0">
                <a:solidFill>
                  <a:srgbClr val="BFD4D5"/>
                </a:solidFill>
                <a:latin typeface="Arial"/>
                <a:ea typeface="Arial"/>
                <a:cs typeface="Arial"/>
              </a:defRPr>
            </a:lvl2pPr>
            <a:lvl3pPr>
              <a:defRPr sz="1800" b="0">
                <a:solidFill>
                  <a:srgbClr val="BFD4D5"/>
                </a:solidFill>
                <a:latin typeface="Arial"/>
                <a:ea typeface="Arial"/>
                <a:cs typeface="Arial"/>
              </a:defRPr>
            </a:lvl3pPr>
            <a:lvl4pPr>
              <a:defRPr sz="1800" b="0">
                <a:solidFill>
                  <a:srgbClr val="BFD4D5"/>
                </a:solidFill>
                <a:latin typeface="Arial"/>
                <a:ea typeface="Arial"/>
                <a:cs typeface="Arial"/>
              </a:defRPr>
            </a:lvl4pPr>
            <a:lvl5pPr>
              <a:defRPr sz="1800" b="0">
                <a:solidFill>
                  <a:srgbClr val="BFD4D5"/>
                </a:solidFill>
                <a:latin typeface="Arial"/>
                <a:ea typeface="Arial"/>
                <a:cs typeface="Arial"/>
              </a:defRPr>
            </a:lvl5pPr>
            <a:lvl6pPr>
              <a:defRPr sz="1800" b="0">
                <a:solidFill>
                  <a:srgbClr val="BFD4D5"/>
                </a:solidFill>
                <a:latin typeface="Arial"/>
                <a:ea typeface="Arial"/>
                <a:cs typeface="Arial"/>
              </a:defRPr>
            </a:lvl6pPr>
            <a:lvl7pPr>
              <a:defRPr sz="1800" b="0">
                <a:solidFill>
                  <a:srgbClr val="BFD4D5"/>
                </a:solidFill>
                <a:latin typeface="Arial"/>
                <a:ea typeface="Arial"/>
                <a:cs typeface="Arial"/>
              </a:defRPr>
            </a:lvl7pPr>
            <a:lvl8pPr>
              <a:defRPr sz="1800" b="0">
                <a:solidFill>
                  <a:srgbClr val="BFD4D5"/>
                </a:solidFill>
                <a:latin typeface="Arial"/>
                <a:ea typeface="Arial"/>
                <a:cs typeface="Arial"/>
              </a:defRPr>
            </a:lvl8pPr>
            <a:lvl9pPr>
              <a:defRPr sz="1800" b="0">
                <a:solidFill>
                  <a:srgbClr val="BFD4D5"/>
                </a:solidFill>
                <a:latin typeface="Arial"/>
                <a:ea typeface="Arial"/>
                <a:cs typeface="Arial"/>
              </a:defRPr>
            </a:lvl9pPr>
          </a:lstStyle>
          <a:p xmlns:a="http://schemas.openxmlformats.org/drawingml/2006/main">
            <a:pPr>
              <a:defRPr sz="1800" b="0">
                <a:solidFill>
                  <a:srgbClr val="BFD4D5"/>
                </a:solidFill>
                <a:latin typeface="Arial"/>
                <a:ea typeface="Arial"/>
                <a:cs typeface="Arial"/>
              </a:defRPr>
            </a:pPr>
            <a:r>
              <a:rPr sz="1800" b="0">
                <a:solidFill>
                  <a:srgbClr val="BFD4D5"/>
                </a:solidFill>
                <a:latin typeface="Arial"/>
                <a:ea typeface="Arial"/>
                <a:cs typeface="Arial"/>
              </a:rPr>
              <a:t>Version 0.1   /   Update October 19 2026</a:t>
            </a:r>
          </a:p>
        </p:txBody>
      </p:sp>
      <p:sp>
        <p:nvSpPr>
          <p:cNvPr id="5" name="">
            <a:extLst xmlns:a="http://schemas.openxmlformats.org/drawingml/2006/main">
              <a:ext uri="{FF2B5EF4-FFF2-40B4-BE49-F238E27FC236}">
                <a16:creationId xmlns:a16="http://schemas.microsoft.com/office/drawing/2014/main" id="{E5097ADD-BFE7-452D-B2F4-DC6AF6F651C6}"/>
              </a:ext>
            </a:extLst>
          </p:cNvPr>
          <p:cNvSpPr>
            <a:spLocks xmlns:a="http://schemas.openxmlformats.org/drawingml/2006/main" noGrp="1"/>
          </p:cNvSpPr>
          <p:nvPr/>
        </p:nvSpPr>
        <p:spPr>
          <a:xfrm xmlns:a="http://schemas.openxmlformats.org/drawingml/2006/main">
            <a:off x="685800" y="5953125"/>
            <a:ext cx="1038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E9C4A9"/>
                </a:solidFill>
                <a:latin typeface="Arial"/>
                <a:ea typeface="Arial"/>
                <a:cs typeface="Arial"/>
              </a:defRPr>
            </a:defPPr>
            <a:lvl1pPr>
              <a:defRPr sz="1725" b="0">
                <a:solidFill>
                  <a:srgbClr val="E9C4A9"/>
                </a:solidFill>
                <a:latin typeface="Arial"/>
                <a:ea typeface="Arial"/>
                <a:cs typeface="Arial"/>
              </a:defRPr>
            </a:lvl1pPr>
            <a:lvl2pPr>
              <a:defRPr sz="1725" b="0">
                <a:solidFill>
                  <a:srgbClr val="E9C4A9"/>
                </a:solidFill>
                <a:latin typeface="Arial"/>
                <a:ea typeface="Arial"/>
                <a:cs typeface="Arial"/>
              </a:defRPr>
            </a:lvl2pPr>
            <a:lvl3pPr>
              <a:defRPr sz="1725" b="0">
                <a:solidFill>
                  <a:srgbClr val="E9C4A9"/>
                </a:solidFill>
                <a:latin typeface="Arial"/>
                <a:ea typeface="Arial"/>
                <a:cs typeface="Arial"/>
              </a:defRPr>
            </a:lvl3pPr>
            <a:lvl4pPr>
              <a:defRPr sz="1725" b="0">
                <a:solidFill>
                  <a:srgbClr val="E9C4A9"/>
                </a:solidFill>
                <a:latin typeface="Arial"/>
                <a:ea typeface="Arial"/>
                <a:cs typeface="Arial"/>
              </a:defRPr>
            </a:lvl4pPr>
            <a:lvl5pPr>
              <a:defRPr sz="1725" b="0">
                <a:solidFill>
                  <a:srgbClr val="E9C4A9"/>
                </a:solidFill>
                <a:latin typeface="Arial"/>
                <a:ea typeface="Arial"/>
                <a:cs typeface="Arial"/>
              </a:defRPr>
            </a:lvl5pPr>
            <a:lvl6pPr>
              <a:defRPr sz="1725" b="0">
                <a:solidFill>
                  <a:srgbClr val="E9C4A9"/>
                </a:solidFill>
                <a:latin typeface="Arial"/>
                <a:ea typeface="Arial"/>
                <a:cs typeface="Arial"/>
              </a:defRPr>
            </a:lvl6pPr>
            <a:lvl7pPr>
              <a:defRPr sz="1725" b="0">
                <a:solidFill>
                  <a:srgbClr val="E9C4A9"/>
                </a:solidFill>
                <a:latin typeface="Arial"/>
                <a:ea typeface="Arial"/>
                <a:cs typeface="Arial"/>
              </a:defRPr>
            </a:lvl7pPr>
            <a:lvl8pPr>
              <a:defRPr sz="1725" b="0">
                <a:solidFill>
                  <a:srgbClr val="E9C4A9"/>
                </a:solidFill>
                <a:latin typeface="Arial"/>
                <a:ea typeface="Arial"/>
                <a:cs typeface="Arial"/>
              </a:defRPr>
            </a:lvl8pPr>
            <a:lvl9pPr>
              <a:defRPr sz="1725" b="0">
                <a:solidFill>
                  <a:srgbClr val="E9C4A9"/>
                </a:solidFill>
                <a:latin typeface="Arial"/>
                <a:ea typeface="Arial"/>
                <a:cs typeface="Arial"/>
              </a:defRPr>
            </a:lvl9pPr>
          </a:lstStyle>
          <a:p xmlns:a="http://schemas.openxmlformats.org/drawingml/2006/main">
            <a:pPr>
              <a:defRPr sz="1725" b="0">
                <a:solidFill>
                  <a:srgbClr val="E9C4A9"/>
                </a:solidFill>
                <a:latin typeface="Arial"/>
                <a:ea typeface="Arial"/>
                <a:cs typeface="Arial"/>
              </a:defRPr>
            </a:pPr>
            <a:r>
              <a:rPr sz="1725" b="0">
                <a:solidFill>
                  <a:srgbClr val="E9C4A9"/>
                </a:solidFill>
                <a:latin typeface="Arial"/>
                <a:ea typeface="Arial"/>
                <a:cs typeface="Arial"/>
              </a:rPr>
              <a:t>Conceptual framework pending empirical validation</a:t>
            </a:r>
          </a:p>
        </p:txBody>
      </p:sp>
    </p:spTree>
    <p:extLst>
      <p:ext uri="{BB962C8B-B14F-4D97-AF65-F5344CB8AC3E}">
        <p14:creationId xmlns:p14="http://schemas.microsoft.com/office/powerpoint/2010/main" val="600940981"/>
      </p:ext>
    </p:extLst>
  </p:cSld>
</p:sld>
</file>

<file path=ppt/slides/slide2.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CD0A78D-2D39-4B07-BF6D-6FAD84DFCC07}"/>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4A1685F4-9A42-4CF0-A06B-E3291DCA6728}"/>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The organizational question</a:t>
            </a:r>
          </a:p>
        </p:txBody>
      </p:sp>
      <p:sp>
        <p:nvSpPr>
          <p:cNvPr id="3" name="">
            <a:extLst xmlns:a="http://schemas.openxmlformats.org/drawingml/2006/main">
              <a:ext uri="{FF2B5EF4-FFF2-40B4-BE49-F238E27FC236}">
                <a16:creationId xmlns:a16="http://schemas.microsoft.com/office/drawing/2014/main" id="{9E27D37E-0487-4F42-AFED-E51ABA29935D}"/>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133756C0-4C41-4FE2-B634-9DD81BB49365}"/>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D5C7AD9D-E290-4BC0-A37D-41C02465A7F4}"/>
              </a:ext>
            </a:extLst>
          </p:cNvPr>
          <p:cNvSpPr>
            <a:spLocks xmlns:a="http://schemas.openxmlformats.org/drawingml/2006/main" noGrp="1"/>
          </p:cNvSpPr>
          <p:nvPr/>
        </p:nvSpPr>
        <p:spPr>
          <a:xfrm xmlns:a="http://schemas.openxmlformats.org/drawingml/2006/main">
            <a:off x="685800" y="2209800"/>
            <a:ext cx="10572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650" b="1">
                <a:solidFill>
                  <a:srgbClr val="173E50"/>
                </a:solidFill>
                <a:latin typeface="Arial"/>
                <a:ea typeface="Arial"/>
                <a:cs typeface="Arial"/>
              </a:defRPr>
            </a:defPPr>
            <a:lvl1pPr>
              <a:defRPr sz="4650" b="1">
                <a:solidFill>
                  <a:srgbClr val="173E50"/>
                </a:solidFill>
                <a:latin typeface="Arial"/>
                <a:ea typeface="Arial"/>
                <a:cs typeface="Arial"/>
              </a:defRPr>
            </a:lvl1pPr>
            <a:lvl2pPr>
              <a:defRPr sz="4650" b="1">
                <a:solidFill>
                  <a:srgbClr val="173E50"/>
                </a:solidFill>
                <a:latin typeface="Arial"/>
                <a:ea typeface="Arial"/>
                <a:cs typeface="Arial"/>
              </a:defRPr>
            </a:lvl2pPr>
            <a:lvl3pPr>
              <a:defRPr sz="4650" b="1">
                <a:solidFill>
                  <a:srgbClr val="173E50"/>
                </a:solidFill>
                <a:latin typeface="Arial"/>
                <a:ea typeface="Arial"/>
                <a:cs typeface="Arial"/>
              </a:defRPr>
            </a:lvl3pPr>
            <a:lvl4pPr>
              <a:defRPr sz="4650" b="1">
                <a:solidFill>
                  <a:srgbClr val="173E50"/>
                </a:solidFill>
                <a:latin typeface="Arial"/>
                <a:ea typeface="Arial"/>
                <a:cs typeface="Arial"/>
              </a:defRPr>
            </a:lvl4pPr>
            <a:lvl5pPr>
              <a:defRPr sz="4650" b="1">
                <a:solidFill>
                  <a:srgbClr val="173E50"/>
                </a:solidFill>
                <a:latin typeface="Arial"/>
                <a:ea typeface="Arial"/>
                <a:cs typeface="Arial"/>
              </a:defRPr>
            </a:lvl5pPr>
            <a:lvl6pPr>
              <a:defRPr sz="4650" b="1">
                <a:solidFill>
                  <a:srgbClr val="173E50"/>
                </a:solidFill>
                <a:latin typeface="Arial"/>
                <a:ea typeface="Arial"/>
                <a:cs typeface="Arial"/>
              </a:defRPr>
            </a:lvl6pPr>
            <a:lvl7pPr>
              <a:defRPr sz="4650" b="1">
                <a:solidFill>
                  <a:srgbClr val="173E50"/>
                </a:solidFill>
                <a:latin typeface="Arial"/>
                <a:ea typeface="Arial"/>
                <a:cs typeface="Arial"/>
              </a:defRPr>
            </a:lvl7pPr>
            <a:lvl8pPr>
              <a:defRPr sz="4650" b="1">
                <a:solidFill>
                  <a:srgbClr val="173E50"/>
                </a:solidFill>
                <a:latin typeface="Arial"/>
                <a:ea typeface="Arial"/>
                <a:cs typeface="Arial"/>
              </a:defRPr>
            </a:lvl8pPr>
            <a:lvl9pPr>
              <a:defRPr sz="4650" b="1">
                <a:solidFill>
                  <a:srgbClr val="173E50"/>
                </a:solidFill>
                <a:latin typeface="Arial"/>
                <a:ea typeface="Arial"/>
                <a:cs typeface="Arial"/>
              </a:defRPr>
            </a:lvl9pPr>
          </a:lstStyle>
          <a:p xmlns:a="http://schemas.openxmlformats.org/drawingml/2006/main">
            <a:pPr>
              <a:defRPr sz="4650" b="1">
                <a:solidFill>
                  <a:srgbClr val="173E50"/>
                </a:solidFill>
                <a:latin typeface="Arial"/>
                <a:ea typeface="Arial"/>
                <a:cs typeface="Arial"/>
              </a:defRPr>
            </a:pPr>
            <a:r>
              <a:rPr sz="4650" b="1">
                <a:solidFill>
                  <a:srgbClr val="173E50"/>
                </a:solidFill>
                <a:latin typeface="Arial"/>
                <a:ea typeface="Arial"/>
                <a:cs typeface="Arial"/>
              </a:rPr>
              <a:t>How does contribution become</a:t>
            </a:r>
          </a:p>
          <a:p xmlns:a="http://schemas.openxmlformats.org/drawingml/2006/main">
            <a:pPr>
              <a:defRPr sz="4650" b="1">
                <a:solidFill>
                  <a:srgbClr val="173E50"/>
                </a:solidFill>
                <a:latin typeface="Arial"/>
                <a:ea typeface="Arial"/>
                <a:cs typeface="Arial"/>
              </a:defRPr>
            </a:pPr>
            <a:r>
              <a:rPr sz="4650" b="1">
                <a:solidFill>
                  <a:srgbClr val="173E50"/>
                </a:solidFill>
                <a:latin typeface="Arial"/>
                <a:ea typeface="Arial"/>
                <a:cs typeface="Arial"/>
              </a:rPr>
              <a:t>credit and opportunity?</a:t>
            </a:r>
          </a:p>
        </p:txBody>
      </p:sp>
      <p:sp>
        <p:nvSpPr>
          <p:cNvPr id="6" name="">
            <a:extLst xmlns:a="http://schemas.openxmlformats.org/drawingml/2006/main">
              <a:ext uri="{FF2B5EF4-FFF2-40B4-BE49-F238E27FC236}">
                <a16:creationId xmlns:a16="http://schemas.microsoft.com/office/drawing/2014/main" id="{4B20B864-6004-4F67-9291-E3E4F53E2A53}"/>
              </a:ext>
            </a:extLst>
          </p:cNvPr>
          <p:cNvSpPr>
            <a:spLocks xmlns:a="http://schemas.openxmlformats.org/drawingml/2006/main" noGrp="1"/>
          </p:cNvSpPr>
          <p:nvPr/>
        </p:nvSpPr>
        <p:spPr>
          <a:xfrm xmlns:a="http://schemas.openxmlformats.org/drawingml/2006/main">
            <a:off x="685800" y="4476750"/>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242F34"/>
                </a:solidFill>
                <a:latin typeface="Arial"/>
                <a:ea typeface="Arial"/>
                <a:cs typeface="Arial"/>
              </a:defRPr>
            </a:defPPr>
            <a:lvl1pPr>
              <a:defRPr sz="2175" b="0">
                <a:solidFill>
                  <a:srgbClr val="242F34"/>
                </a:solidFill>
                <a:latin typeface="Arial"/>
                <a:ea typeface="Arial"/>
                <a:cs typeface="Arial"/>
              </a:defRPr>
            </a:lvl1pPr>
            <a:lvl2pPr>
              <a:defRPr sz="2175" b="0">
                <a:solidFill>
                  <a:srgbClr val="242F34"/>
                </a:solidFill>
                <a:latin typeface="Arial"/>
                <a:ea typeface="Arial"/>
                <a:cs typeface="Arial"/>
              </a:defRPr>
            </a:lvl2pPr>
            <a:lvl3pPr>
              <a:defRPr sz="2175" b="0">
                <a:solidFill>
                  <a:srgbClr val="242F34"/>
                </a:solidFill>
                <a:latin typeface="Arial"/>
                <a:ea typeface="Arial"/>
                <a:cs typeface="Arial"/>
              </a:defRPr>
            </a:lvl3pPr>
            <a:lvl4pPr>
              <a:defRPr sz="2175" b="0">
                <a:solidFill>
                  <a:srgbClr val="242F34"/>
                </a:solidFill>
                <a:latin typeface="Arial"/>
                <a:ea typeface="Arial"/>
                <a:cs typeface="Arial"/>
              </a:defRPr>
            </a:lvl4pPr>
            <a:lvl5pPr>
              <a:defRPr sz="2175" b="0">
                <a:solidFill>
                  <a:srgbClr val="242F34"/>
                </a:solidFill>
                <a:latin typeface="Arial"/>
                <a:ea typeface="Arial"/>
                <a:cs typeface="Arial"/>
              </a:defRPr>
            </a:lvl5pPr>
            <a:lvl6pPr>
              <a:defRPr sz="2175" b="0">
                <a:solidFill>
                  <a:srgbClr val="242F34"/>
                </a:solidFill>
                <a:latin typeface="Arial"/>
                <a:ea typeface="Arial"/>
                <a:cs typeface="Arial"/>
              </a:defRPr>
            </a:lvl6pPr>
            <a:lvl7pPr>
              <a:defRPr sz="2175" b="0">
                <a:solidFill>
                  <a:srgbClr val="242F34"/>
                </a:solidFill>
                <a:latin typeface="Arial"/>
                <a:ea typeface="Arial"/>
                <a:cs typeface="Arial"/>
              </a:defRPr>
            </a:lvl7pPr>
            <a:lvl8pPr>
              <a:defRPr sz="2175" b="0">
                <a:solidFill>
                  <a:srgbClr val="242F34"/>
                </a:solidFill>
                <a:latin typeface="Arial"/>
                <a:ea typeface="Arial"/>
                <a:cs typeface="Arial"/>
              </a:defRPr>
            </a:lvl8pPr>
            <a:lvl9pPr>
              <a:defRPr sz="2175" b="0">
                <a:solidFill>
                  <a:srgbClr val="242F34"/>
                </a:solidFill>
                <a:latin typeface="Arial"/>
                <a:ea typeface="Arial"/>
                <a:cs typeface="Arial"/>
              </a:defRPr>
            </a:lvl9pPr>
          </a:lstStyle>
          <a:p xmlns:a="http://schemas.openxmlformats.org/drawingml/2006/main">
            <a:pPr>
              <a:defRPr sz="2175" b="0">
                <a:solidFill>
                  <a:srgbClr val="242F34"/>
                </a:solidFill>
                <a:latin typeface="Arial"/>
                <a:ea typeface="Arial"/>
                <a:cs typeface="Arial"/>
              </a:defRPr>
            </a:pPr>
            <a:r>
              <a:rPr sz="2175" b="0">
                <a:solidFill>
                  <a:srgbClr val="242F34"/>
                </a:solidFill>
                <a:latin typeface="Arial"/>
                <a:ea typeface="Arial"/>
                <a:cs typeface="Arial"/>
              </a:rPr>
              <a:t>The proposal separates work outcomes, evidence exposure,</a:t>
            </a:r>
          </a:p>
          <a:p xmlns:a="http://schemas.openxmlformats.org/drawingml/2006/main">
            <a:pPr>
              <a:defRPr sz="2175" b="0">
                <a:solidFill>
                  <a:srgbClr val="242F34"/>
                </a:solidFill>
                <a:latin typeface="Arial"/>
                <a:ea typeface="Arial"/>
                <a:cs typeface="Arial"/>
              </a:defRPr>
            </a:pPr>
            <a:r>
              <a:rPr sz="2175" b="0">
                <a:solidFill>
                  <a:srgbClr val="242F34"/>
                </a:solidFill>
                <a:latin typeface="Arial"/>
                <a:ea typeface="Arial"/>
                <a:cs typeface="Arial"/>
              </a:rPr>
              <a:t>credit judgments, acknowledgment, and later allocation.</a:t>
            </a:r>
          </a:p>
        </p:txBody>
      </p:sp>
    </p:spTree>
    <p:extLst>
      <p:ext uri="{BB962C8B-B14F-4D97-AF65-F5344CB8AC3E}">
        <p14:creationId xmlns:p14="http://schemas.microsoft.com/office/powerpoint/2010/main" val="1447754032"/>
      </p:ext>
    </p:extLst>
  </p:cSld>
</p:sld>
</file>

<file path=ppt/slides/slide3.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149DEC4-C3BE-4F4D-9DE7-6E41722BAD20}"/>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E0DCA0C9-F716-4F61-8CA7-5AF10218E094}"/>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Three provisional work patterns</a:t>
            </a:r>
          </a:p>
        </p:txBody>
      </p:sp>
      <p:sp>
        <p:nvSpPr>
          <p:cNvPr id="3" name="">
            <a:extLst xmlns:a="http://schemas.openxmlformats.org/drawingml/2006/main">
              <a:ext uri="{FF2B5EF4-FFF2-40B4-BE49-F238E27FC236}">
                <a16:creationId xmlns:a16="http://schemas.microsoft.com/office/drawing/2014/main" id="{EE62323C-64C0-4D87-A2C5-E74302F0A46F}"/>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48650513-B9B3-4184-B4D8-837F184CECB5}"/>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03</a:t>
            </a:r>
          </a:p>
        </p:txBody>
      </p:sp>
      <p:graphicFrame>
        <p:nvGraphicFramePr>
          <p:cNvPr id="5" name="">
            <a:extLst xmlns:a="http://schemas.openxmlformats.org/drawingml/2006/main">
              <a:ext uri="{FF2B5EF4-FFF2-40B4-BE49-F238E27FC236}">
                <a16:creationId xmlns:a16="http://schemas.microsoft.com/office/drawing/2014/main" id="{FD618DEF-503D-49A8-872E-D5609A24E69C}"/>
              </a:ext>
            </a:extLst>
          </p:cNvPr>
          <p:cNvGraphicFramePr/>
          <p:nvPr/>
        </p:nvGraphicFramePr>
        <p:xfrm>
          <a:off xmlns:a="http://schemas.openxmlformats.org/drawingml/2006/main" x="685800" y="1952625"/>
          <a:ext xmlns:a="http://schemas.openxmlformats.org/drawingml/2006/main" cx="10820400" cy="3333750"/>
        </p:xfrm>
        <a:graphic xmlns:a="http://schemas.openxmlformats.org/drawingml/2006/main">
          <a:graphicData uri="http://schemas.openxmlformats.org/drawingml/2006/table">
            <a:tbl>
              <a:tblPr/>
              <a:tblGrid>
                <a:gridCol w="3429000"/>
                <a:gridCol w="7391400"/>
              </a:tblGrid>
              <a:tr h="833438">
                <a:tc>
                  <a:txBody>
                    <a:bodyPr lIns="133350" tIns="133350" rIns="133350" bIns="133350">
                      <a:noAutofit/>
                    </a:bodyPr>
                    <a:lstStyle/>
                    <a:p>
                      <a:r>
                        <a:rPr sz="1950" b="1">
                          <a:solidFill>
                            <a:srgbClr val="FFFFFF"/>
                          </a:solidFill>
                          <a:latin typeface="Arial"/>
                          <a:ea typeface="Arial"/>
                          <a:cs typeface="Arial"/>
                        </a:rPr>
                        <a:t>Archetype</a:t>
                      </a:r>
                    </a:p>
                  </a:txBody>
                  <a:tcPr marL="91440" marR="91440" marT="45720" marB="45720" anchor="ctr">
                    <a:lnL w="9525">
                      <a:solidFill>
                        <a:srgbClr val="CED5D4"/>
                      </a:solidFill>
                      <a:prstDash val="solid"/>
                    </a:lnL>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c>
                  <a:txBody>
                    <a:bodyPr lIns="133350" tIns="133350" rIns="133350" bIns="133350">
                      <a:noAutofit/>
                    </a:bodyPr>
                    <a:lstStyle/>
                    <a:p>
                      <a:r>
                        <a:rPr sz="1950" b="1">
                          <a:solidFill>
                            <a:srgbClr val="FFFFFF"/>
                          </a:solidFill>
                          <a:latin typeface="Arial"/>
                          <a:ea typeface="Arial"/>
                          <a:cs typeface="Arial"/>
                        </a:rPr>
                        <a:t>Main pattern of work</a:t>
                      </a:r>
                    </a:p>
                  </a:txBody>
                  <a:tcPr marL="91440" marR="91440" marT="45720" marB="45720" anchor="ctr">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r>
              <a:tr h="833438">
                <a:tc>
                  <a:txBody>
                    <a:bodyPr lIns="133350" tIns="133350" rIns="133350" bIns="133350">
                      <a:noAutofit/>
                    </a:bodyPr>
                    <a:lstStyle/>
                    <a:p>
                      <a:r>
                        <a:rPr sz="1950" b="0">
                          <a:solidFill>
                            <a:srgbClr val="242F34"/>
                          </a:solidFill>
                          <a:latin typeface="Arial"/>
                          <a:ea typeface="Arial"/>
                          <a:cs typeface="Arial"/>
                        </a:rPr>
                        <a:t>Builders</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950" b="0">
                          <a:solidFill>
                            <a:srgbClr val="242F34"/>
                          </a:solidFill>
                          <a:latin typeface="Arial"/>
                          <a:ea typeface="Arial"/>
                          <a:cs typeface="Arial"/>
                        </a:rPr>
                        <a:t>Create or sustain outcomes through domain work</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r h="833438">
                <a:tc>
                  <a:txBody>
                    <a:bodyPr lIns="133350" tIns="133350" rIns="133350" bIns="133350">
                      <a:noAutofit/>
                    </a:bodyPr>
                    <a:lstStyle/>
                    <a:p>
                      <a:r>
                        <a:rPr sz="1950" b="0">
                          <a:solidFill>
                            <a:srgbClr val="242F34"/>
                          </a:solidFill>
                          <a:latin typeface="Arial"/>
                          <a:ea typeface="Arial"/>
                          <a:cs typeface="Arial"/>
                        </a:rPr>
                        <a:t>Relationship Operators</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EDF0EE"/>
                    </a:solidFill>
                  </a:tcPr>
                </a:tc>
                <a:tc>
                  <a:txBody>
                    <a:bodyPr lIns="133350" tIns="133350" rIns="133350" bIns="133350">
                      <a:noAutofit/>
                    </a:bodyPr>
                    <a:lstStyle/>
                    <a:p>
                      <a:r>
                        <a:rPr sz="1950" b="0">
                          <a:solidFill>
                            <a:srgbClr val="242F34"/>
                          </a:solidFill>
                          <a:latin typeface="Arial"/>
                          <a:ea typeface="Arial"/>
                          <a:cs typeface="Arial"/>
                        </a:rPr>
                        <a:t>Connect, coordinate, negotiate, and influence</a:t>
                      </a:r>
                    </a:p>
                  </a:txBody>
                  <a:tcPr marL="91440" marR="91440" marT="45720" marB="45720" anchor="ctr">
                    <a:lnR w="9525">
                      <a:solidFill>
                        <a:srgbClr val="CED5D4"/>
                      </a:solidFill>
                      <a:prstDash val="solid"/>
                    </a:lnR>
                    <a:lnB w="9525">
                      <a:solidFill>
                        <a:srgbClr val="CED5D4"/>
                      </a:solidFill>
                      <a:prstDash val="solid"/>
                    </a:lnB>
                    <a:solidFill>
                      <a:srgbClr val="EDF0EE"/>
                    </a:solidFill>
                  </a:tcPr>
                </a:tc>
              </a:tr>
              <a:tr h="833438">
                <a:tc>
                  <a:txBody>
                    <a:bodyPr lIns="133350" tIns="133350" rIns="133350" bIns="133350">
                      <a:noAutofit/>
                    </a:bodyPr>
                    <a:lstStyle/>
                    <a:p>
                      <a:r>
                        <a:rPr sz="1950" b="0">
                          <a:solidFill>
                            <a:srgbClr val="242F34"/>
                          </a:solidFill>
                          <a:latin typeface="Arial"/>
                          <a:ea typeface="Arial"/>
                          <a:cs typeface="Arial"/>
                        </a:rPr>
                        <a:t>Builder-Leaders</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950" b="0">
                          <a:solidFill>
                            <a:srgbClr val="242F34"/>
                          </a:solidFill>
                          <a:latin typeface="Arial"/>
                          <a:ea typeface="Arial"/>
                          <a:cs typeface="Arial"/>
                        </a:rPr>
                        <a:t>Combine domain judgment with collective mobilization</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26C0655A-0FF6-453F-9CF7-66A9D962067E}"/>
              </a:ext>
            </a:extLst>
          </p:cNvPr>
          <p:cNvSpPr>
            <a:spLocks xmlns:a="http://schemas.openxmlformats.org/drawingml/2006/main" noGrp="1"/>
          </p:cNvSpPr>
          <p:nvPr/>
        </p:nvSpPr>
        <p:spPr>
          <a:xfrm xmlns:a="http://schemas.openxmlformats.org/drawingml/2006/main">
            <a:off x="685800" y="5572125"/>
            <a:ext cx="10572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A75331"/>
                </a:solidFill>
                <a:latin typeface="Arial"/>
                <a:ea typeface="Arial"/>
                <a:cs typeface="Arial"/>
              </a:defRPr>
            </a:defPPr>
            <a:lvl1pPr>
              <a:defRPr sz="2100" b="0">
                <a:solidFill>
                  <a:srgbClr val="A75331"/>
                </a:solidFill>
                <a:latin typeface="Arial"/>
                <a:ea typeface="Arial"/>
                <a:cs typeface="Arial"/>
              </a:defRPr>
            </a:lvl1pPr>
            <a:lvl2pPr>
              <a:defRPr sz="2100" b="0">
                <a:solidFill>
                  <a:srgbClr val="A75331"/>
                </a:solidFill>
                <a:latin typeface="Arial"/>
                <a:ea typeface="Arial"/>
                <a:cs typeface="Arial"/>
              </a:defRPr>
            </a:lvl2pPr>
            <a:lvl3pPr>
              <a:defRPr sz="2100" b="0">
                <a:solidFill>
                  <a:srgbClr val="A75331"/>
                </a:solidFill>
                <a:latin typeface="Arial"/>
                <a:ea typeface="Arial"/>
                <a:cs typeface="Arial"/>
              </a:defRPr>
            </a:lvl3pPr>
            <a:lvl4pPr>
              <a:defRPr sz="2100" b="0">
                <a:solidFill>
                  <a:srgbClr val="A75331"/>
                </a:solidFill>
                <a:latin typeface="Arial"/>
                <a:ea typeface="Arial"/>
                <a:cs typeface="Arial"/>
              </a:defRPr>
            </a:lvl4pPr>
            <a:lvl5pPr>
              <a:defRPr sz="2100" b="0">
                <a:solidFill>
                  <a:srgbClr val="A75331"/>
                </a:solidFill>
                <a:latin typeface="Arial"/>
                <a:ea typeface="Arial"/>
                <a:cs typeface="Arial"/>
              </a:defRPr>
            </a:lvl5pPr>
            <a:lvl6pPr>
              <a:defRPr sz="2100" b="0">
                <a:solidFill>
                  <a:srgbClr val="A75331"/>
                </a:solidFill>
                <a:latin typeface="Arial"/>
                <a:ea typeface="Arial"/>
                <a:cs typeface="Arial"/>
              </a:defRPr>
            </a:lvl6pPr>
            <a:lvl7pPr>
              <a:defRPr sz="2100" b="0">
                <a:solidFill>
                  <a:srgbClr val="A75331"/>
                </a:solidFill>
                <a:latin typeface="Arial"/>
                <a:ea typeface="Arial"/>
                <a:cs typeface="Arial"/>
              </a:defRPr>
            </a:lvl7pPr>
            <a:lvl8pPr>
              <a:defRPr sz="2100" b="0">
                <a:solidFill>
                  <a:srgbClr val="A75331"/>
                </a:solidFill>
                <a:latin typeface="Arial"/>
                <a:ea typeface="Arial"/>
                <a:cs typeface="Arial"/>
              </a:defRPr>
            </a:lvl8pPr>
            <a:lvl9pPr>
              <a:defRPr sz="2100" b="0">
                <a:solidFill>
                  <a:srgbClr val="A75331"/>
                </a:solidFill>
                <a:latin typeface="Arial"/>
                <a:ea typeface="Arial"/>
                <a:cs typeface="Arial"/>
              </a:defRPr>
            </a:lvl9pPr>
          </a:lstStyle>
          <a:p xmlns:a="http://schemas.openxmlformats.org/drawingml/2006/main">
            <a:pPr>
              <a:defRPr sz="2100" b="0">
                <a:solidFill>
                  <a:srgbClr val="A75331"/>
                </a:solidFill>
                <a:latin typeface="Arial"/>
                <a:ea typeface="Arial"/>
                <a:cs typeface="Arial"/>
              </a:defRPr>
            </a:pPr>
            <a:r>
              <a:rPr sz="2100" b="0">
                <a:solidFill>
                  <a:srgbClr val="A75331"/>
                </a:solidFill>
                <a:latin typeface="Arial"/>
                <a:ea typeface="Arial"/>
                <a:cs typeface="Arial"/>
              </a:rPr>
              <a:t>Patterns can overlap and change with the assignment.</a:t>
            </a:r>
          </a:p>
        </p:txBody>
      </p:sp>
    </p:spTree>
    <p:extLst>
      <p:ext uri="{BB962C8B-B14F-4D97-AF65-F5344CB8AC3E}">
        <p14:creationId xmlns:p14="http://schemas.microsoft.com/office/powerpoint/2010/main" val="1010983315"/>
      </p:ext>
    </p:extLst>
  </p:cSld>
</p:sld>
</file>

<file path=ppt/slides/slide4.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2A823FE-D075-4067-8B06-4ED902240076}"/>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2A2A2DD4-6636-4969-AAD1-DEDCD717AD67}"/>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The model separates six constructs</a:t>
            </a:r>
          </a:p>
        </p:txBody>
      </p:sp>
      <p:sp>
        <p:nvSpPr>
          <p:cNvPr id="3" name="">
            <a:extLst xmlns:a="http://schemas.openxmlformats.org/drawingml/2006/main">
              <a:ext uri="{FF2B5EF4-FFF2-40B4-BE49-F238E27FC236}">
                <a16:creationId xmlns:a16="http://schemas.microsoft.com/office/drawing/2014/main" id="{AD85B2F1-875C-462F-8C6B-09ED6A4F7E32}"/>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0FA8AA29-CE07-48E9-B7F5-E6B33B626259}"/>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04</a:t>
            </a:r>
          </a:p>
        </p:txBody>
      </p:sp>
      <p:graphicFrame>
        <p:nvGraphicFramePr>
          <p:cNvPr id="5" name="">
            <a:extLst xmlns:a="http://schemas.openxmlformats.org/drawingml/2006/main">
              <a:ext uri="{FF2B5EF4-FFF2-40B4-BE49-F238E27FC236}">
                <a16:creationId xmlns:a16="http://schemas.microsoft.com/office/drawing/2014/main" id="{390A0477-6E97-4FEB-8AB9-948F8A2D5AA4}"/>
              </a:ext>
            </a:extLst>
          </p:cNvPr>
          <p:cNvGraphicFramePr/>
          <p:nvPr/>
        </p:nvGraphicFramePr>
        <p:xfrm>
          <a:off xmlns:a="http://schemas.openxmlformats.org/drawingml/2006/main" x="685800" y="1809750"/>
          <a:ext xmlns:a="http://schemas.openxmlformats.org/drawingml/2006/main" cx="10820400" cy="4133850"/>
        </p:xfrm>
        <a:graphic xmlns:a="http://schemas.openxmlformats.org/drawingml/2006/main">
          <a:graphicData uri="http://schemas.openxmlformats.org/drawingml/2006/table">
            <a:tbl>
              <a:tblPr/>
              <a:tblGrid>
                <a:gridCol w="2714625"/>
                <a:gridCol w="8105775"/>
              </a:tblGrid>
              <a:tr h="590550">
                <a:tc>
                  <a:txBody>
                    <a:bodyPr lIns="133350" tIns="133350" rIns="133350" bIns="133350">
                      <a:noAutofit/>
                    </a:bodyPr>
                    <a:lstStyle/>
                    <a:p>
                      <a:r>
                        <a:rPr sz="1800" b="1">
                          <a:solidFill>
                            <a:srgbClr val="FFFFFF"/>
                          </a:solidFill>
                          <a:latin typeface="Arial"/>
                          <a:ea typeface="Arial"/>
                          <a:cs typeface="Arial"/>
                        </a:rPr>
                        <a:t>Construct</a:t>
                      </a:r>
                    </a:p>
                  </a:txBody>
                  <a:tcPr marL="91440" marR="91440" marT="45720" marB="45720" anchor="ctr">
                    <a:lnL w="9525">
                      <a:solidFill>
                        <a:srgbClr val="CED5D4"/>
                      </a:solidFill>
                      <a:prstDash val="solid"/>
                    </a:lnL>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c>
                  <a:txBody>
                    <a:bodyPr lIns="133350" tIns="133350" rIns="133350" bIns="133350">
                      <a:noAutofit/>
                    </a:bodyPr>
                    <a:lstStyle/>
                    <a:p>
                      <a:r>
                        <a:rPr sz="1800" b="1">
                          <a:solidFill>
                            <a:srgbClr val="FFFFFF"/>
                          </a:solidFill>
                          <a:latin typeface="Arial"/>
                          <a:ea typeface="Arial"/>
                          <a:cs typeface="Arial"/>
                        </a:rPr>
                        <a:t>Meaning</a:t>
                      </a:r>
                    </a:p>
                  </a:txBody>
                  <a:tcPr marL="91440" marR="91440" marT="45720" marB="45720" anchor="ctr">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r>
              <a:tr h="590550">
                <a:tc>
                  <a:txBody>
                    <a:bodyPr lIns="133350" tIns="133350" rIns="133350" bIns="133350">
                      <a:noAutofit/>
                    </a:bodyPr>
                    <a:lstStyle/>
                    <a:p>
                      <a:r>
                        <a:rPr sz="1800" b="0">
                          <a:solidFill>
                            <a:srgbClr val="242F34"/>
                          </a:solidFill>
                          <a:latin typeface="Arial"/>
                          <a:ea typeface="Arial"/>
                          <a:cs typeface="Arial"/>
                        </a:rPr>
                        <a:t>Contribution</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800" b="0">
                          <a:solidFill>
                            <a:srgbClr val="242F34"/>
                          </a:solidFill>
                          <a:latin typeface="Arial"/>
                          <a:ea typeface="Arial"/>
                          <a:cs typeface="Arial"/>
                        </a:rPr>
                        <a:t>What someone helped produce or sustain</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r h="590550">
                <a:tc>
                  <a:txBody>
                    <a:bodyPr lIns="133350" tIns="133350" rIns="133350" bIns="133350">
                      <a:noAutofit/>
                    </a:bodyPr>
                    <a:lstStyle/>
                    <a:p>
                      <a:r>
                        <a:rPr sz="1800" b="0">
                          <a:solidFill>
                            <a:srgbClr val="242F34"/>
                          </a:solidFill>
                          <a:latin typeface="Arial"/>
                          <a:ea typeface="Arial"/>
                          <a:cs typeface="Arial"/>
                        </a:rPr>
                        <a:t>Visibility</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EDF0EE"/>
                    </a:solidFill>
                  </a:tcPr>
                </a:tc>
                <a:tc>
                  <a:txBody>
                    <a:bodyPr lIns="133350" tIns="133350" rIns="133350" bIns="133350">
                      <a:noAutofit/>
                    </a:bodyPr>
                    <a:lstStyle/>
                    <a:p>
                      <a:r>
                        <a:rPr sz="1800" b="0">
                          <a:solidFill>
                            <a:srgbClr val="242F34"/>
                          </a:solidFill>
                          <a:latin typeface="Arial"/>
                          <a:ea typeface="Arial"/>
                          <a:cs typeface="Arial"/>
                        </a:rPr>
                        <a:t>Evaluator exposure to relevant evidence</a:t>
                      </a:r>
                    </a:p>
                  </a:txBody>
                  <a:tcPr marL="91440" marR="91440" marT="45720" marB="45720" anchor="ctr">
                    <a:lnR w="9525">
                      <a:solidFill>
                        <a:srgbClr val="CED5D4"/>
                      </a:solidFill>
                      <a:prstDash val="solid"/>
                    </a:lnR>
                    <a:lnB w="9525">
                      <a:solidFill>
                        <a:srgbClr val="CED5D4"/>
                      </a:solidFill>
                      <a:prstDash val="solid"/>
                    </a:lnB>
                    <a:solidFill>
                      <a:srgbClr val="EDF0EE"/>
                    </a:solidFill>
                  </a:tcPr>
                </a:tc>
              </a:tr>
              <a:tr h="590550">
                <a:tc>
                  <a:txBody>
                    <a:bodyPr lIns="133350" tIns="133350" rIns="133350" bIns="133350">
                      <a:noAutofit/>
                    </a:bodyPr>
                    <a:lstStyle/>
                    <a:p>
                      <a:r>
                        <a:rPr sz="1800" b="0">
                          <a:solidFill>
                            <a:srgbClr val="242F34"/>
                          </a:solidFill>
                          <a:latin typeface="Arial"/>
                          <a:ea typeface="Arial"/>
                          <a:cs typeface="Arial"/>
                        </a:rPr>
                        <a:t>Attribution</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800" b="0">
                          <a:solidFill>
                            <a:srgbClr val="242F34"/>
                          </a:solidFill>
                          <a:latin typeface="Arial"/>
                          <a:ea typeface="Arial"/>
                          <a:cs typeface="Arial"/>
                        </a:rPr>
                        <a:t>Credit assigned to a person or action</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r h="590550">
                <a:tc>
                  <a:txBody>
                    <a:bodyPr lIns="133350" tIns="133350" rIns="133350" bIns="133350">
                      <a:noAutofit/>
                    </a:bodyPr>
                    <a:lstStyle/>
                    <a:p>
                      <a:r>
                        <a:rPr sz="1800" b="0">
                          <a:solidFill>
                            <a:srgbClr val="242F34"/>
                          </a:solidFill>
                          <a:latin typeface="Arial"/>
                          <a:ea typeface="Arial"/>
                          <a:cs typeface="Arial"/>
                        </a:rPr>
                        <a:t>Recognition</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EDF0EE"/>
                    </a:solidFill>
                  </a:tcPr>
                </a:tc>
                <a:tc>
                  <a:txBody>
                    <a:bodyPr lIns="133350" tIns="133350" rIns="133350" bIns="133350">
                      <a:noAutofit/>
                    </a:bodyPr>
                    <a:lstStyle/>
                    <a:p>
                      <a:r>
                        <a:rPr sz="1800" b="0">
                          <a:solidFill>
                            <a:srgbClr val="242F34"/>
                          </a:solidFill>
                          <a:latin typeface="Arial"/>
                          <a:ea typeface="Arial"/>
                          <a:cs typeface="Arial"/>
                        </a:rPr>
                        <a:t>An explicit acknowledgment of contribution</a:t>
                      </a:r>
                    </a:p>
                  </a:txBody>
                  <a:tcPr marL="91440" marR="91440" marT="45720" marB="45720" anchor="ctr">
                    <a:lnR w="9525">
                      <a:solidFill>
                        <a:srgbClr val="CED5D4"/>
                      </a:solidFill>
                      <a:prstDash val="solid"/>
                    </a:lnR>
                    <a:lnB w="9525">
                      <a:solidFill>
                        <a:srgbClr val="CED5D4"/>
                      </a:solidFill>
                      <a:prstDash val="solid"/>
                    </a:lnB>
                    <a:solidFill>
                      <a:srgbClr val="EDF0EE"/>
                    </a:solidFill>
                  </a:tcPr>
                </a:tc>
              </a:tr>
              <a:tr h="590550">
                <a:tc>
                  <a:txBody>
                    <a:bodyPr lIns="133350" tIns="133350" rIns="133350" bIns="133350">
                      <a:noAutofit/>
                    </a:bodyPr>
                    <a:lstStyle/>
                    <a:p>
                      <a:r>
                        <a:rPr sz="1800" b="0">
                          <a:solidFill>
                            <a:srgbClr val="242F34"/>
                          </a:solidFill>
                          <a:latin typeface="Arial"/>
                          <a:ea typeface="Arial"/>
                          <a:cs typeface="Arial"/>
                        </a:rPr>
                        <a:t>Influence</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800" b="0">
                          <a:solidFill>
                            <a:srgbClr val="242F34"/>
                          </a:solidFill>
                          <a:latin typeface="Arial"/>
                          <a:ea typeface="Arial"/>
                          <a:cs typeface="Arial"/>
                        </a:rPr>
                        <a:t>Capacity to affect decisions or mobilize resources</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r h="590550">
                <a:tc>
                  <a:txBody>
                    <a:bodyPr lIns="133350" tIns="133350" rIns="133350" bIns="133350">
                      <a:noAutofit/>
                    </a:bodyPr>
                    <a:lstStyle/>
                    <a:p>
                      <a:r>
                        <a:rPr sz="1800" b="0">
                          <a:solidFill>
                            <a:srgbClr val="242F34"/>
                          </a:solidFill>
                          <a:latin typeface="Arial"/>
                          <a:ea typeface="Arial"/>
                          <a:cs typeface="Arial"/>
                        </a:rPr>
                        <a:t>Reward</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EDF0EE"/>
                    </a:solidFill>
                  </a:tcPr>
                </a:tc>
                <a:tc>
                  <a:txBody>
                    <a:bodyPr lIns="133350" tIns="133350" rIns="133350" bIns="133350">
                      <a:noAutofit/>
                    </a:bodyPr>
                    <a:lstStyle/>
                    <a:p>
                      <a:r>
                        <a:rPr sz="1800" b="0">
                          <a:solidFill>
                            <a:srgbClr val="242F34"/>
                          </a:solidFill>
                          <a:latin typeface="Arial"/>
                          <a:ea typeface="Arial"/>
                          <a:cs typeface="Arial"/>
                        </a:rPr>
                        <a:t>A specified allocation of pay, authority, or opportunity</a:t>
                      </a:r>
                    </a:p>
                  </a:txBody>
                  <a:tcPr marL="91440" marR="91440" marT="45720" marB="45720" anchor="ctr">
                    <a:lnR w="9525">
                      <a:solidFill>
                        <a:srgbClr val="CED5D4"/>
                      </a:solidFill>
                      <a:prstDash val="solid"/>
                    </a:lnR>
                    <a:lnB w="9525">
                      <a:solidFill>
                        <a:srgbClr val="CED5D4"/>
                      </a:solidFill>
                      <a:prstDash val="solid"/>
                    </a:lnB>
                    <a:solidFill>
                      <a:srgbClr val="EDF0EE"/>
                    </a:solidFill>
                  </a:tcPr>
                </a:tc>
              </a:tr>
            </a:tbl>
          </a:graphicData>
        </a:graphic>
      </p:graphicFrame>
    </p:spTree>
    <p:extLst>
      <p:ext uri="{BB962C8B-B14F-4D97-AF65-F5344CB8AC3E}">
        <p14:creationId xmlns:p14="http://schemas.microsoft.com/office/powerpoint/2010/main" val="446842081"/>
      </p:ext>
    </p:extLst>
  </p:cSld>
</p:sld>
</file>

<file path=ppt/slides/slide5.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96E5B8C-090B-446E-B549-499086A63E49}"/>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PRIOR RESEARCH</a:t>
            </a:r>
          </a:p>
        </p:txBody>
      </p:sp>
      <p:sp>
        <p:nvSpPr>
          <p:cNvPr id="2" name="">
            <a:extLst xmlns:a="http://schemas.openxmlformats.org/drawingml/2006/main">
              <a:ext uri="{FF2B5EF4-FFF2-40B4-BE49-F238E27FC236}">
                <a16:creationId xmlns:a16="http://schemas.microsoft.com/office/drawing/2014/main" id="{035A2497-0D58-4FB2-AEED-2C23C7A7D5FB}"/>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What prior research supports</a:t>
            </a:r>
          </a:p>
        </p:txBody>
      </p:sp>
      <p:sp>
        <p:nvSpPr>
          <p:cNvPr id="3" name="">
            <a:extLst xmlns:a="http://schemas.openxmlformats.org/drawingml/2006/main">
              <a:ext uri="{FF2B5EF4-FFF2-40B4-BE49-F238E27FC236}">
                <a16:creationId xmlns:a16="http://schemas.microsoft.com/office/drawing/2014/main" id="{E6CCB690-254D-4C05-A9F8-1180CEEBA754}"/>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7894E64A-DF52-4D4F-8CF1-5DF14496E58B}"/>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05</a:t>
            </a:r>
          </a:p>
        </p:txBody>
      </p:sp>
      <p:graphicFrame>
        <p:nvGraphicFramePr>
          <p:cNvPr id="5" name="">
            <a:extLst xmlns:a="http://schemas.openxmlformats.org/drawingml/2006/main">
              <a:ext uri="{FF2B5EF4-FFF2-40B4-BE49-F238E27FC236}">
                <a16:creationId xmlns:a16="http://schemas.microsoft.com/office/drawing/2014/main" id="{DB839223-0363-4C26-8E07-5FD773DA1202}"/>
              </a:ext>
            </a:extLst>
          </p:cNvPr>
          <p:cNvGraphicFramePr/>
          <p:nvPr/>
        </p:nvGraphicFramePr>
        <p:xfrm>
          <a:off xmlns:a="http://schemas.openxmlformats.org/drawingml/2006/main" x="685800" y="2000250"/>
          <a:ext xmlns:a="http://schemas.openxmlformats.org/drawingml/2006/main" cx="10820400" cy="3238500"/>
        </p:xfrm>
        <a:graphic xmlns:a="http://schemas.openxmlformats.org/drawingml/2006/main">
          <a:graphicData uri="http://schemas.openxmlformats.org/drawingml/2006/table">
            <a:tbl>
              <a:tblPr/>
              <a:tblGrid>
                <a:gridCol w="4095750"/>
                <a:gridCol w="6724650"/>
              </a:tblGrid>
              <a:tr h="809625">
                <a:tc>
                  <a:txBody>
                    <a:bodyPr lIns="133350" tIns="133350" rIns="133350" bIns="133350">
                      <a:noAutofit/>
                    </a:bodyPr>
                    <a:lstStyle/>
                    <a:p>
                      <a:r>
                        <a:rPr sz="1950" b="1">
                          <a:solidFill>
                            <a:srgbClr val="FFFFFF"/>
                          </a:solidFill>
                          <a:latin typeface="Arial"/>
                          <a:ea typeface="Arial"/>
                          <a:cs typeface="Arial"/>
                        </a:rPr>
                        <a:t>Literature</a:t>
                      </a:r>
                    </a:p>
                  </a:txBody>
                  <a:tcPr marL="91440" marR="91440" marT="45720" marB="45720" anchor="ctr">
                    <a:lnL w="9525">
                      <a:solidFill>
                        <a:srgbClr val="CED5D4"/>
                      </a:solidFill>
                      <a:prstDash val="solid"/>
                    </a:lnL>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c>
                  <a:txBody>
                    <a:bodyPr lIns="133350" tIns="133350" rIns="133350" bIns="133350">
                      <a:noAutofit/>
                    </a:bodyPr>
                    <a:lstStyle/>
                    <a:p>
                      <a:r>
                        <a:rPr sz="1950" b="1">
                          <a:solidFill>
                            <a:srgbClr val="FFFFFF"/>
                          </a:solidFill>
                          <a:latin typeface="Arial"/>
                          <a:ea typeface="Arial"/>
                          <a:cs typeface="Arial"/>
                        </a:rPr>
                        <a:t>Bounded implication</a:t>
                      </a:r>
                    </a:p>
                  </a:txBody>
                  <a:tcPr marL="91440" marR="91440" marT="45720" marB="45720" anchor="ctr">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r>
              <a:tr h="809625">
                <a:tc>
                  <a:txBody>
                    <a:bodyPr lIns="133350" tIns="133350" rIns="133350" bIns="133350">
                      <a:noAutofit/>
                    </a:bodyPr>
                    <a:lstStyle/>
                    <a:p>
                      <a:r>
                        <a:rPr sz="1950" b="0">
                          <a:solidFill>
                            <a:srgbClr val="242F34"/>
                          </a:solidFill>
                          <a:latin typeface="Arial"/>
                          <a:ea typeface="Arial"/>
                          <a:cs typeface="Arial"/>
                        </a:rPr>
                        <a:t>Social capital and brokerage</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950" b="0">
                          <a:solidFill>
                            <a:srgbClr val="242F34"/>
                          </a:solidFill>
                          <a:latin typeface="Arial"/>
                          <a:ea typeface="Arial"/>
                          <a:cs typeface="Arial"/>
                        </a:rPr>
                        <a:t>Relationships can matter for careers and useful ideas</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r h="809625">
                <a:tc>
                  <a:txBody>
                    <a:bodyPr lIns="133350" tIns="133350" rIns="133350" bIns="133350">
                      <a:noAutofit/>
                    </a:bodyPr>
                    <a:lstStyle/>
                    <a:p>
                      <a:r>
                        <a:rPr sz="1950" b="0">
                          <a:solidFill>
                            <a:srgbClr val="242F34"/>
                          </a:solidFill>
                          <a:latin typeface="Arial"/>
                          <a:ea typeface="Arial"/>
                          <a:cs typeface="Arial"/>
                        </a:rPr>
                        <a:t>Political skill</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EDF0EE"/>
                    </a:solidFill>
                  </a:tcPr>
                </a:tc>
                <a:tc>
                  <a:txBody>
                    <a:bodyPr lIns="133350" tIns="133350" rIns="133350" bIns="133350">
                      <a:noAutofit/>
                    </a:bodyPr>
                    <a:lstStyle/>
                    <a:p>
                      <a:r>
                        <a:rPr sz="1950" b="0">
                          <a:solidFill>
                            <a:srgbClr val="242F34"/>
                          </a:solidFill>
                          <a:latin typeface="Arial"/>
                          <a:ea typeface="Arial"/>
                          <a:cs typeface="Arial"/>
                        </a:rPr>
                        <a:t>Influence can accompany productive performance</a:t>
                      </a:r>
                    </a:p>
                  </a:txBody>
                  <a:tcPr marL="91440" marR="91440" marT="45720" marB="45720" anchor="ctr">
                    <a:lnR w="9525">
                      <a:solidFill>
                        <a:srgbClr val="CED5D4"/>
                      </a:solidFill>
                      <a:prstDash val="solid"/>
                    </a:lnR>
                    <a:lnB w="9525">
                      <a:solidFill>
                        <a:srgbClr val="CED5D4"/>
                      </a:solidFill>
                      <a:prstDash val="solid"/>
                    </a:lnB>
                    <a:solidFill>
                      <a:srgbClr val="EDF0EE"/>
                    </a:solidFill>
                  </a:tcPr>
                </a:tc>
              </a:tr>
              <a:tr h="809625">
                <a:tc>
                  <a:txBody>
                    <a:bodyPr lIns="133350" tIns="133350" rIns="133350" bIns="133350">
                      <a:noAutofit/>
                    </a:bodyPr>
                    <a:lstStyle/>
                    <a:p>
                      <a:r>
                        <a:rPr sz="1950" b="0">
                          <a:solidFill>
                            <a:srgbClr val="242F34"/>
                          </a:solidFill>
                          <a:latin typeface="Arial"/>
                          <a:ea typeface="Arial"/>
                          <a:cs typeface="Arial"/>
                        </a:rPr>
                        <a:t>Promotion and role matching</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950" b="0">
                          <a:solidFill>
                            <a:srgbClr val="242F34"/>
                          </a:solidFill>
                          <a:latin typeface="Arial"/>
                          <a:ea typeface="Arial"/>
                          <a:cs typeface="Arial"/>
                        </a:rPr>
                        <a:t>Current performance and managerial suitability can differ</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4013D6D6-B61D-4275-AA4C-06C66EE64047}"/>
              </a:ext>
            </a:extLst>
          </p:cNvPr>
          <p:cNvSpPr>
            <a:spLocks xmlns:a="http://schemas.openxmlformats.org/drawingml/2006/main" noGrp="1"/>
          </p:cNvSpPr>
          <p:nvPr/>
        </p:nvSpPr>
        <p:spPr>
          <a:xfrm xmlns:a="http://schemas.openxmlformats.org/drawingml/2006/main">
            <a:off x="685800" y="5581650"/>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A75331"/>
                </a:solidFill>
                <a:latin typeface="Arial"/>
                <a:ea typeface="Arial"/>
                <a:cs typeface="Arial"/>
              </a:defRPr>
            </a:defPPr>
            <a:lvl1pPr>
              <a:defRPr sz="2100" b="0">
                <a:solidFill>
                  <a:srgbClr val="A75331"/>
                </a:solidFill>
                <a:latin typeface="Arial"/>
                <a:ea typeface="Arial"/>
                <a:cs typeface="Arial"/>
              </a:defRPr>
            </a:lvl1pPr>
            <a:lvl2pPr>
              <a:defRPr sz="2100" b="0">
                <a:solidFill>
                  <a:srgbClr val="A75331"/>
                </a:solidFill>
                <a:latin typeface="Arial"/>
                <a:ea typeface="Arial"/>
                <a:cs typeface="Arial"/>
              </a:defRPr>
            </a:lvl2pPr>
            <a:lvl3pPr>
              <a:defRPr sz="2100" b="0">
                <a:solidFill>
                  <a:srgbClr val="A75331"/>
                </a:solidFill>
                <a:latin typeface="Arial"/>
                <a:ea typeface="Arial"/>
                <a:cs typeface="Arial"/>
              </a:defRPr>
            </a:lvl3pPr>
            <a:lvl4pPr>
              <a:defRPr sz="2100" b="0">
                <a:solidFill>
                  <a:srgbClr val="A75331"/>
                </a:solidFill>
                <a:latin typeface="Arial"/>
                <a:ea typeface="Arial"/>
                <a:cs typeface="Arial"/>
              </a:defRPr>
            </a:lvl4pPr>
            <a:lvl5pPr>
              <a:defRPr sz="2100" b="0">
                <a:solidFill>
                  <a:srgbClr val="A75331"/>
                </a:solidFill>
                <a:latin typeface="Arial"/>
                <a:ea typeface="Arial"/>
                <a:cs typeface="Arial"/>
              </a:defRPr>
            </a:lvl5pPr>
            <a:lvl6pPr>
              <a:defRPr sz="2100" b="0">
                <a:solidFill>
                  <a:srgbClr val="A75331"/>
                </a:solidFill>
                <a:latin typeface="Arial"/>
                <a:ea typeface="Arial"/>
                <a:cs typeface="Arial"/>
              </a:defRPr>
            </a:lvl6pPr>
            <a:lvl7pPr>
              <a:defRPr sz="2100" b="0">
                <a:solidFill>
                  <a:srgbClr val="A75331"/>
                </a:solidFill>
                <a:latin typeface="Arial"/>
                <a:ea typeface="Arial"/>
                <a:cs typeface="Arial"/>
              </a:defRPr>
            </a:lvl7pPr>
            <a:lvl8pPr>
              <a:defRPr sz="2100" b="0">
                <a:solidFill>
                  <a:srgbClr val="A75331"/>
                </a:solidFill>
                <a:latin typeface="Arial"/>
                <a:ea typeface="Arial"/>
                <a:cs typeface="Arial"/>
              </a:defRPr>
            </a:lvl8pPr>
            <a:lvl9pPr>
              <a:defRPr sz="2100" b="0">
                <a:solidFill>
                  <a:srgbClr val="A75331"/>
                </a:solidFill>
                <a:latin typeface="Arial"/>
                <a:ea typeface="Arial"/>
                <a:cs typeface="Arial"/>
              </a:defRPr>
            </a:lvl9pPr>
          </a:lstStyle>
          <a:p xmlns:a="http://schemas.openxmlformats.org/drawingml/2006/main">
            <a:pPr>
              <a:defRPr sz="2100" b="0">
                <a:solidFill>
                  <a:srgbClr val="A75331"/>
                </a:solidFill>
                <a:latin typeface="Arial"/>
                <a:ea typeface="Arial"/>
                <a:cs typeface="Arial"/>
              </a:defRPr>
            </a:pPr>
            <a:r>
              <a:rPr sz="2100" b="0">
                <a:solidFill>
                  <a:srgbClr val="A75331"/>
                </a:solidFill>
                <a:latin typeface="Arial"/>
                <a:ea typeface="Arial"/>
                <a:cs typeface="Arial"/>
              </a:rPr>
              <a:t>These findings motivate CVT. They do not validate it.</a:t>
            </a:r>
          </a:p>
        </p:txBody>
      </p:sp>
    </p:spTree>
    <p:extLst>
      <p:ext uri="{BB962C8B-B14F-4D97-AF65-F5344CB8AC3E}">
        <p14:creationId xmlns:p14="http://schemas.microsoft.com/office/powerpoint/2010/main" val="577656072"/>
      </p:ext>
    </p:extLst>
  </p:cSld>
</p:sld>
</file>

<file path=ppt/slides/slide6.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7960131-3F51-440F-A18B-C81419D9AF2A}"/>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FICTIONAL EXAMPLE</a:t>
            </a:r>
          </a:p>
        </p:txBody>
      </p:sp>
      <p:sp>
        <p:nvSpPr>
          <p:cNvPr id="2" name="">
            <a:extLst xmlns:a="http://schemas.openxmlformats.org/drawingml/2006/main">
              <a:ext uri="{FF2B5EF4-FFF2-40B4-BE49-F238E27FC236}">
                <a16:creationId xmlns:a16="http://schemas.microsoft.com/office/drawing/2014/main" id="{8EFFBF63-6BA1-46BD-8962-210752237784}"/>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One outcome can have many contributors</a:t>
            </a:r>
          </a:p>
        </p:txBody>
      </p:sp>
      <p:sp>
        <p:nvSpPr>
          <p:cNvPr id="3" name="">
            <a:extLst xmlns:a="http://schemas.openxmlformats.org/drawingml/2006/main">
              <a:ext uri="{FF2B5EF4-FFF2-40B4-BE49-F238E27FC236}">
                <a16:creationId xmlns:a16="http://schemas.microsoft.com/office/drawing/2014/main" id="{F141D865-100D-4DEB-82F5-08EF538E6417}"/>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AB9F08F0-FF72-45E1-A3A3-21ACEE622141}"/>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06</a:t>
            </a:r>
          </a:p>
        </p:txBody>
      </p:sp>
      <p:sp>
        <p:nvSpPr>
          <p:cNvPr id="5" name="">
            <a:extLst xmlns:a="http://schemas.openxmlformats.org/drawingml/2006/main">
              <a:ext uri="{FF2B5EF4-FFF2-40B4-BE49-F238E27FC236}">
                <a16:creationId xmlns:a16="http://schemas.microsoft.com/office/drawing/2014/main" id="{E00C3BCF-93BD-4EC4-96ED-EA2990954CA4}"/>
              </a:ext>
            </a:extLst>
          </p:cNvPr>
          <p:cNvSpPr>
            <a:spLocks xmlns:a="http://schemas.openxmlformats.org/drawingml/2006/main" noGrp="1"/>
          </p:cNvSpPr>
          <p:nvPr/>
        </p:nvSpPr>
        <p:spPr>
          <a:xfrm xmlns:a="http://schemas.openxmlformats.org/drawingml/2006/main">
            <a:off x="685800" y="2114550"/>
            <a:ext cx="4762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1">
                <a:solidFill>
                  <a:srgbClr val="173E50"/>
                </a:solidFill>
                <a:latin typeface="Arial"/>
                <a:ea typeface="Arial"/>
                <a:cs typeface="Arial"/>
              </a:defRPr>
            </a:defPPr>
            <a:lvl1pPr>
              <a:defRPr sz="2625" b="1">
                <a:solidFill>
                  <a:srgbClr val="173E50"/>
                </a:solidFill>
                <a:latin typeface="Arial"/>
                <a:ea typeface="Arial"/>
                <a:cs typeface="Arial"/>
              </a:defRPr>
            </a:lvl1pPr>
            <a:lvl2pPr>
              <a:defRPr sz="2625" b="1">
                <a:solidFill>
                  <a:srgbClr val="173E50"/>
                </a:solidFill>
                <a:latin typeface="Arial"/>
                <a:ea typeface="Arial"/>
                <a:cs typeface="Arial"/>
              </a:defRPr>
            </a:lvl2pPr>
            <a:lvl3pPr>
              <a:defRPr sz="2625" b="1">
                <a:solidFill>
                  <a:srgbClr val="173E50"/>
                </a:solidFill>
                <a:latin typeface="Arial"/>
                <a:ea typeface="Arial"/>
                <a:cs typeface="Arial"/>
              </a:defRPr>
            </a:lvl3pPr>
            <a:lvl4pPr>
              <a:defRPr sz="2625" b="1">
                <a:solidFill>
                  <a:srgbClr val="173E50"/>
                </a:solidFill>
                <a:latin typeface="Arial"/>
                <a:ea typeface="Arial"/>
                <a:cs typeface="Arial"/>
              </a:defRPr>
            </a:lvl4pPr>
            <a:lvl5pPr>
              <a:defRPr sz="2625" b="1">
                <a:solidFill>
                  <a:srgbClr val="173E50"/>
                </a:solidFill>
                <a:latin typeface="Arial"/>
                <a:ea typeface="Arial"/>
                <a:cs typeface="Arial"/>
              </a:defRPr>
            </a:lvl5pPr>
            <a:lvl6pPr>
              <a:defRPr sz="2625" b="1">
                <a:solidFill>
                  <a:srgbClr val="173E50"/>
                </a:solidFill>
                <a:latin typeface="Arial"/>
                <a:ea typeface="Arial"/>
                <a:cs typeface="Arial"/>
              </a:defRPr>
            </a:lvl6pPr>
            <a:lvl7pPr>
              <a:defRPr sz="2625" b="1">
                <a:solidFill>
                  <a:srgbClr val="173E50"/>
                </a:solidFill>
                <a:latin typeface="Arial"/>
                <a:ea typeface="Arial"/>
                <a:cs typeface="Arial"/>
              </a:defRPr>
            </a:lvl7pPr>
            <a:lvl8pPr>
              <a:defRPr sz="2625" b="1">
                <a:solidFill>
                  <a:srgbClr val="173E50"/>
                </a:solidFill>
                <a:latin typeface="Arial"/>
                <a:ea typeface="Arial"/>
                <a:cs typeface="Arial"/>
              </a:defRPr>
            </a:lvl8pPr>
            <a:lvl9pPr>
              <a:defRPr sz="2625" b="1">
                <a:solidFill>
                  <a:srgbClr val="173E50"/>
                </a:solidFill>
                <a:latin typeface="Arial"/>
                <a:ea typeface="Arial"/>
                <a:cs typeface="Arial"/>
              </a:defRPr>
            </a:lvl9pPr>
          </a:lstStyle>
          <a:p xmlns:a="http://schemas.openxmlformats.org/drawingml/2006/main">
            <a:pPr>
              <a:defRPr sz="2625" b="1">
                <a:solidFill>
                  <a:srgbClr val="173E50"/>
                </a:solidFill>
                <a:latin typeface="Arial"/>
                <a:ea typeface="Arial"/>
                <a:cs typeface="Arial"/>
              </a:defRPr>
            </a:pPr>
            <a:r>
              <a:rPr sz="2625" b="1">
                <a:solidFill>
                  <a:srgbClr val="173E50"/>
                </a:solidFill>
                <a:latin typeface="Arial"/>
                <a:ea typeface="Arial"/>
                <a:cs typeface="Arial"/>
              </a:rPr>
              <a:t>A service launch</a:t>
            </a:r>
          </a:p>
        </p:txBody>
      </p:sp>
      <p:sp>
        <p:nvSpPr>
          <p:cNvPr id="6" name="">
            <a:extLst xmlns:a="http://schemas.openxmlformats.org/drawingml/2006/main">
              <a:ext uri="{FF2B5EF4-FFF2-40B4-BE49-F238E27FC236}">
                <a16:creationId xmlns:a16="http://schemas.microsoft.com/office/drawing/2014/main" id="{EF3A31F4-9E81-48FD-9643-E0AC578AAC80}"/>
              </a:ext>
            </a:extLst>
          </p:cNvPr>
          <p:cNvSpPr>
            <a:spLocks xmlns:a="http://schemas.openxmlformats.org/drawingml/2006/main" noGrp="1"/>
          </p:cNvSpPr>
          <p:nvPr/>
        </p:nvSpPr>
        <p:spPr>
          <a:xfrm xmlns:a="http://schemas.openxmlformats.org/drawingml/2006/main">
            <a:off x="685800" y="2857500"/>
            <a:ext cx="102870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Priya designed recovery procedures.</a:t>
            </a:r>
          </a:p>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Sam resolved a dependency.</a:t>
            </a:r>
          </a:p>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Morgan secured resources and set scope.</a:t>
            </a:r>
          </a:p>
        </p:txBody>
      </p:sp>
      <p:sp>
        <p:nvSpPr>
          <p:cNvPr id="7" name="">
            <a:extLst xmlns:a="http://schemas.openxmlformats.org/drawingml/2006/main">
              <a:ext uri="{FF2B5EF4-FFF2-40B4-BE49-F238E27FC236}">
                <a16:creationId xmlns:a16="http://schemas.microsoft.com/office/drawing/2014/main" id="{4EC43270-CCE1-49AF-A677-4063742D9AC5}"/>
              </a:ext>
            </a:extLst>
          </p:cNvPr>
          <p:cNvSpPr>
            <a:spLocks xmlns:a="http://schemas.openxmlformats.org/drawingml/2006/main" noGrp="1"/>
          </p:cNvSpPr>
          <p:nvPr/>
        </p:nvSpPr>
        <p:spPr>
          <a:xfrm xmlns:a="http://schemas.openxmlformats.org/drawingml/2006/main">
            <a:off x="685800" y="4800600"/>
            <a:ext cx="10287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A75331"/>
                </a:solidFill>
                <a:latin typeface="Arial"/>
                <a:ea typeface="Arial"/>
                <a:cs typeface="Arial"/>
              </a:defRPr>
            </a:defPPr>
            <a:lvl1pPr>
              <a:defRPr sz="2550" b="1">
                <a:solidFill>
                  <a:srgbClr val="A75331"/>
                </a:solidFill>
                <a:latin typeface="Arial"/>
                <a:ea typeface="Arial"/>
                <a:cs typeface="Arial"/>
              </a:defRPr>
            </a:lvl1pPr>
            <a:lvl2pPr>
              <a:defRPr sz="2550" b="1">
                <a:solidFill>
                  <a:srgbClr val="A75331"/>
                </a:solidFill>
                <a:latin typeface="Arial"/>
                <a:ea typeface="Arial"/>
                <a:cs typeface="Arial"/>
              </a:defRPr>
            </a:lvl2pPr>
            <a:lvl3pPr>
              <a:defRPr sz="2550" b="1">
                <a:solidFill>
                  <a:srgbClr val="A75331"/>
                </a:solidFill>
                <a:latin typeface="Arial"/>
                <a:ea typeface="Arial"/>
                <a:cs typeface="Arial"/>
              </a:defRPr>
            </a:lvl3pPr>
            <a:lvl4pPr>
              <a:defRPr sz="2550" b="1">
                <a:solidFill>
                  <a:srgbClr val="A75331"/>
                </a:solidFill>
                <a:latin typeface="Arial"/>
                <a:ea typeface="Arial"/>
                <a:cs typeface="Arial"/>
              </a:defRPr>
            </a:lvl4pPr>
            <a:lvl5pPr>
              <a:defRPr sz="2550" b="1">
                <a:solidFill>
                  <a:srgbClr val="A75331"/>
                </a:solidFill>
                <a:latin typeface="Arial"/>
                <a:ea typeface="Arial"/>
                <a:cs typeface="Arial"/>
              </a:defRPr>
            </a:lvl5pPr>
            <a:lvl6pPr>
              <a:defRPr sz="2550" b="1">
                <a:solidFill>
                  <a:srgbClr val="A75331"/>
                </a:solidFill>
                <a:latin typeface="Arial"/>
                <a:ea typeface="Arial"/>
                <a:cs typeface="Arial"/>
              </a:defRPr>
            </a:lvl6pPr>
            <a:lvl7pPr>
              <a:defRPr sz="2550" b="1">
                <a:solidFill>
                  <a:srgbClr val="A75331"/>
                </a:solidFill>
                <a:latin typeface="Arial"/>
                <a:ea typeface="Arial"/>
                <a:cs typeface="Arial"/>
              </a:defRPr>
            </a:lvl7pPr>
            <a:lvl8pPr>
              <a:defRPr sz="2550" b="1">
                <a:solidFill>
                  <a:srgbClr val="A75331"/>
                </a:solidFill>
                <a:latin typeface="Arial"/>
                <a:ea typeface="Arial"/>
                <a:cs typeface="Arial"/>
              </a:defRPr>
            </a:lvl8pPr>
            <a:lvl9pPr>
              <a:defRPr sz="2550" b="1">
                <a:solidFill>
                  <a:srgbClr val="A75331"/>
                </a:solidFill>
                <a:latin typeface="Arial"/>
                <a:ea typeface="Arial"/>
                <a:cs typeface="Arial"/>
              </a:defRPr>
            </a:lvl9pPr>
          </a:lstStyle>
          <a:p xmlns:a="http://schemas.openxmlformats.org/drawingml/2006/main">
            <a:pPr>
              <a:defRPr sz="2550" b="1">
                <a:solidFill>
                  <a:srgbClr val="A75331"/>
                </a:solidFill>
                <a:latin typeface="Arial"/>
                <a:ea typeface="Arial"/>
                <a:cs typeface="Arial"/>
              </a:defRPr>
            </a:pPr>
            <a:r>
              <a:rPr sz="2550" b="1">
                <a:solidFill>
                  <a:srgbClr val="A75331"/>
                </a:solidFill>
                <a:latin typeface="Arial"/>
                <a:ea typeface="Arial"/>
                <a:cs typeface="Arial"/>
              </a:rPr>
              <a:t>The review later credits Morgan with personally designing recovery.</a:t>
            </a:r>
          </a:p>
        </p:txBody>
      </p:sp>
    </p:spTree>
    <p:extLst>
      <p:ext uri="{BB962C8B-B14F-4D97-AF65-F5344CB8AC3E}">
        <p14:creationId xmlns:p14="http://schemas.microsoft.com/office/powerpoint/2010/main" val="1400753366"/>
      </p:ext>
    </p:extLst>
  </p:cSld>
</p:sld>
</file>

<file path=ppt/slides/slide7.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4851878-BCE9-4C1D-AF56-48F6E9CFC3DA}"/>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140AE183-6A8A-4CA0-8BFA-7D1C72D53A6A}"/>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The contribution recognition gap</a:t>
            </a:r>
          </a:p>
        </p:txBody>
      </p:sp>
      <p:sp>
        <p:nvSpPr>
          <p:cNvPr id="3" name="">
            <a:extLst xmlns:a="http://schemas.openxmlformats.org/drawingml/2006/main">
              <a:ext uri="{FF2B5EF4-FFF2-40B4-BE49-F238E27FC236}">
                <a16:creationId xmlns:a16="http://schemas.microsoft.com/office/drawing/2014/main" id="{753BE4EB-D764-4BCD-B4B8-57749CA4E310}"/>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18BC6737-8D45-4BA0-B810-D5CDD688CA4F}"/>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07</a:t>
            </a:r>
          </a:p>
        </p:txBody>
      </p:sp>
      <p:sp>
        <p:nvSpPr>
          <p:cNvPr id="5" name="">
            <a:extLst xmlns:a="http://schemas.openxmlformats.org/drawingml/2006/main">
              <a:ext uri="{FF2B5EF4-FFF2-40B4-BE49-F238E27FC236}">
                <a16:creationId xmlns:a16="http://schemas.microsoft.com/office/drawing/2014/main" id="{635C2EFF-F4D1-4102-A25A-8C254C63DAC4}"/>
              </a:ext>
            </a:extLst>
          </p:cNvPr>
          <p:cNvSpPr>
            <a:spLocks xmlns:a="http://schemas.openxmlformats.org/drawingml/2006/main" noGrp="1"/>
          </p:cNvSpPr>
          <p:nvPr/>
        </p:nvSpPr>
        <p:spPr>
          <a:xfrm xmlns:a="http://schemas.openxmlformats.org/drawingml/2006/main">
            <a:off x="685800" y="2076450"/>
            <a:ext cx="1038225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A possible mismatch between relevant contribution evidence and expressed acknowledgment.</a:t>
            </a:r>
          </a:p>
        </p:txBody>
      </p:sp>
      <p:sp>
        <p:nvSpPr>
          <p:cNvPr id="6" name="">
            <a:extLst xmlns:a="http://schemas.openxmlformats.org/drawingml/2006/main">
              <a:ext uri="{FF2B5EF4-FFF2-40B4-BE49-F238E27FC236}">
                <a16:creationId xmlns:a16="http://schemas.microsoft.com/office/drawing/2014/main" id="{ACADA89B-3586-4824-BC9B-CE153946603D}"/>
              </a:ext>
            </a:extLst>
          </p:cNvPr>
          <p:cNvSpPr>
            <a:spLocks xmlns:a="http://schemas.openxmlformats.org/drawingml/2006/main" noGrp="1"/>
          </p:cNvSpPr>
          <p:nvPr/>
        </p:nvSpPr>
        <p:spPr>
          <a:xfrm xmlns:a="http://schemas.openxmlformats.org/drawingml/2006/main">
            <a:off x="685800" y="3267075"/>
            <a:ext cx="1038225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The review compares specific claims with evidence and preserves unresolved cases.</a:t>
            </a:r>
          </a:p>
        </p:txBody>
      </p:sp>
      <p:sp>
        <p:nvSpPr>
          <p:cNvPr id="7" name="">
            <a:extLst xmlns:a="http://schemas.openxmlformats.org/drawingml/2006/main">
              <a:ext uri="{FF2B5EF4-FFF2-40B4-BE49-F238E27FC236}">
                <a16:creationId xmlns:a16="http://schemas.microsoft.com/office/drawing/2014/main" id="{E103F3EC-A80B-45B5-89C1-BB8C3A773701}"/>
              </a:ext>
            </a:extLst>
          </p:cNvPr>
          <p:cNvSpPr>
            <a:spLocks xmlns:a="http://schemas.openxmlformats.org/drawingml/2006/main" noGrp="1"/>
          </p:cNvSpPr>
          <p:nvPr/>
        </p:nvSpPr>
        <p:spPr>
          <a:xfrm xmlns:a="http://schemas.openxmlformats.org/drawingml/2006/main">
            <a:off x="685800" y="4457700"/>
            <a:ext cx="1038225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A contribution rating minus a recognition rating is not a validated fairness index.</a:t>
            </a:r>
          </a:p>
        </p:txBody>
      </p:sp>
    </p:spTree>
    <p:extLst>
      <p:ext uri="{BB962C8B-B14F-4D97-AF65-F5344CB8AC3E}">
        <p14:creationId xmlns:p14="http://schemas.microsoft.com/office/powerpoint/2010/main" val="1571859032"/>
      </p:ext>
    </p:extLst>
  </p:cSld>
</p:sld>
</file>

<file path=ppt/slides/slide8.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1DD5A2D-53C0-40ED-B29C-4F3D1AF26211}"/>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OCTOBER 19 RESEARCH UPDATE</a:t>
            </a:r>
          </a:p>
        </p:txBody>
      </p:sp>
      <p:sp>
        <p:nvSpPr>
          <p:cNvPr id="2" name="">
            <a:extLst xmlns:a="http://schemas.openxmlformats.org/drawingml/2006/main">
              <a:ext uri="{FF2B5EF4-FFF2-40B4-BE49-F238E27FC236}">
                <a16:creationId xmlns:a16="http://schemas.microsoft.com/office/drawing/2014/main" id="{EEE0CDE8-5C5C-4211-A2AD-E84F7BBDCF3C}"/>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Attribution styles and recognition</a:t>
            </a:r>
          </a:p>
        </p:txBody>
      </p:sp>
      <p:sp>
        <p:nvSpPr>
          <p:cNvPr id="3" name="">
            <a:extLst xmlns:a="http://schemas.openxmlformats.org/drawingml/2006/main">
              <a:ext uri="{FF2B5EF4-FFF2-40B4-BE49-F238E27FC236}">
                <a16:creationId xmlns:a16="http://schemas.microsoft.com/office/drawing/2014/main" id="{DEDF6ABB-0014-4FA7-8C25-1446C340A525}"/>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4CB645D2-EACE-492A-B525-B4F85527F7F9}"/>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08</a:t>
            </a:r>
          </a:p>
        </p:txBody>
      </p:sp>
      <p:sp>
        <p:nvSpPr>
          <p:cNvPr id="5" name="">
            <a:extLst xmlns:a="http://schemas.openxmlformats.org/drawingml/2006/main">
              <a:ext uri="{FF2B5EF4-FFF2-40B4-BE49-F238E27FC236}">
                <a16:creationId xmlns:a16="http://schemas.microsoft.com/office/drawing/2014/main" id="{1B09020E-3B2D-49EE-AE54-ABD9EC96C931}"/>
              </a:ext>
            </a:extLst>
          </p:cNvPr>
          <p:cNvSpPr>
            <a:spLocks xmlns:a="http://schemas.openxmlformats.org/drawingml/2006/main" noGrp="1"/>
          </p:cNvSpPr>
          <p:nvPr/>
        </p:nvSpPr>
        <p:spPr>
          <a:xfrm xmlns:a="http://schemas.openxmlformats.org/drawingml/2006/main">
            <a:off x="685800" y="2047875"/>
            <a:ext cx="10572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850" b="1">
                <a:solidFill>
                  <a:srgbClr val="173E50"/>
                </a:solidFill>
                <a:latin typeface="Arial"/>
                <a:ea typeface="Arial"/>
                <a:cs typeface="Arial"/>
              </a:defRPr>
            </a:defPPr>
            <a:lvl1pPr>
              <a:defRPr sz="2850" b="1">
                <a:solidFill>
                  <a:srgbClr val="173E50"/>
                </a:solidFill>
                <a:latin typeface="Arial"/>
                <a:ea typeface="Arial"/>
                <a:cs typeface="Arial"/>
              </a:defRPr>
            </a:lvl1pPr>
            <a:lvl2pPr>
              <a:defRPr sz="2850" b="1">
                <a:solidFill>
                  <a:srgbClr val="173E50"/>
                </a:solidFill>
                <a:latin typeface="Arial"/>
                <a:ea typeface="Arial"/>
                <a:cs typeface="Arial"/>
              </a:defRPr>
            </a:lvl2pPr>
            <a:lvl3pPr>
              <a:defRPr sz="2850" b="1">
                <a:solidFill>
                  <a:srgbClr val="173E50"/>
                </a:solidFill>
                <a:latin typeface="Arial"/>
                <a:ea typeface="Arial"/>
                <a:cs typeface="Arial"/>
              </a:defRPr>
            </a:lvl3pPr>
            <a:lvl4pPr>
              <a:defRPr sz="2850" b="1">
                <a:solidFill>
                  <a:srgbClr val="173E50"/>
                </a:solidFill>
                <a:latin typeface="Arial"/>
                <a:ea typeface="Arial"/>
                <a:cs typeface="Arial"/>
              </a:defRPr>
            </a:lvl4pPr>
            <a:lvl5pPr>
              <a:defRPr sz="2850" b="1">
                <a:solidFill>
                  <a:srgbClr val="173E50"/>
                </a:solidFill>
                <a:latin typeface="Arial"/>
                <a:ea typeface="Arial"/>
                <a:cs typeface="Arial"/>
              </a:defRPr>
            </a:lvl5pPr>
            <a:lvl6pPr>
              <a:defRPr sz="2850" b="1">
                <a:solidFill>
                  <a:srgbClr val="173E50"/>
                </a:solidFill>
                <a:latin typeface="Arial"/>
                <a:ea typeface="Arial"/>
                <a:cs typeface="Arial"/>
              </a:defRPr>
            </a:lvl6pPr>
            <a:lvl7pPr>
              <a:defRPr sz="2850" b="1">
                <a:solidFill>
                  <a:srgbClr val="173E50"/>
                </a:solidFill>
                <a:latin typeface="Arial"/>
                <a:ea typeface="Arial"/>
                <a:cs typeface="Arial"/>
              </a:defRPr>
            </a:lvl7pPr>
            <a:lvl8pPr>
              <a:defRPr sz="2850" b="1">
                <a:solidFill>
                  <a:srgbClr val="173E50"/>
                </a:solidFill>
                <a:latin typeface="Arial"/>
                <a:ea typeface="Arial"/>
                <a:cs typeface="Arial"/>
              </a:defRPr>
            </a:lvl8pPr>
            <a:lvl9pPr>
              <a:defRPr sz="2850" b="1">
                <a:solidFill>
                  <a:srgbClr val="173E50"/>
                </a:solidFill>
                <a:latin typeface="Arial"/>
                <a:ea typeface="Arial"/>
                <a:cs typeface="Arial"/>
              </a:defRPr>
            </a:lvl9pPr>
          </a:lstStyle>
          <a:p xmlns:a="http://schemas.openxmlformats.org/drawingml/2006/main">
            <a:pPr>
              <a:defRPr sz="2850" b="1">
                <a:solidFill>
                  <a:srgbClr val="173E50"/>
                </a:solidFill>
                <a:latin typeface="Arial"/>
                <a:ea typeface="Arial"/>
                <a:cs typeface="Arial"/>
              </a:defRPr>
            </a:pPr>
            <a:r>
              <a:rPr sz="2850" b="1">
                <a:solidFill>
                  <a:srgbClr val="173E50"/>
                </a:solidFill>
                <a:latin typeface="Arial"/>
                <a:ea typeface="Arial"/>
                <a:cs typeface="Arial"/>
              </a:rPr>
              <a:t>The Collective Attribution Paradox</a:t>
            </a:r>
          </a:p>
        </p:txBody>
      </p:sp>
      <p:sp>
        <p:nvSpPr>
          <p:cNvPr id="6" name="">
            <a:extLst xmlns:a="http://schemas.openxmlformats.org/drawingml/2006/main">
              <a:ext uri="{FF2B5EF4-FFF2-40B4-BE49-F238E27FC236}">
                <a16:creationId xmlns:a16="http://schemas.microsoft.com/office/drawing/2014/main" id="{2F95CD5A-84E9-432B-8358-282CD38BACB9}"/>
              </a:ext>
            </a:extLst>
          </p:cNvPr>
          <p:cNvSpPr>
            <a:spLocks xmlns:a="http://schemas.openxmlformats.org/drawingml/2006/main" noGrp="1"/>
          </p:cNvSpPr>
          <p:nvPr/>
        </p:nvSpPr>
        <p:spPr>
          <a:xfrm xmlns:a="http://schemas.openxmlformats.org/drawingml/2006/main">
            <a:off x="685800" y="2762250"/>
            <a:ext cx="10382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242F34"/>
                </a:solidFill>
                <a:latin typeface="Arial"/>
                <a:ea typeface="Arial"/>
                <a:cs typeface="Arial"/>
              </a:defRPr>
            </a:defPPr>
            <a:lvl1pPr>
              <a:defRPr sz="2475" b="0">
                <a:solidFill>
                  <a:srgbClr val="242F34"/>
                </a:solidFill>
                <a:latin typeface="Arial"/>
                <a:ea typeface="Arial"/>
                <a:cs typeface="Arial"/>
              </a:defRPr>
            </a:lvl1pPr>
            <a:lvl2pPr>
              <a:defRPr sz="2475" b="0">
                <a:solidFill>
                  <a:srgbClr val="242F34"/>
                </a:solidFill>
                <a:latin typeface="Arial"/>
                <a:ea typeface="Arial"/>
                <a:cs typeface="Arial"/>
              </a:defRPr>
            </a:lvl2pPr>
            <a:lvl3pPr>
              <a:defRPr sz="2475" b="0">
                <a:solidFill>
                  <a:srgbClr val="242F34"/>
                </a:solidFill>
                <a:latin typeface="Arial"/>
                <a:ea typeface="Arial"/>
                <a:cs typeface="Arial"/>
              </a:defRPr>
            </a:lvl3pPr>
            <a:lvl4pPr>
              <a:defRPr sz="2475" b="0">
                <a:solidFill>
                  <a:srgbClr val="242F34"/>
                </a:solidFill>
                <a:latin typeface="Arial"/>
                <a:ea typeface="Arial"/>
                <a:cs typeface="Arial"/>
              </a:defRPr>
            </a:lvl4pPr>
            <a:lvl5pPr>
              <a:defRPr sz="2475" b="0">
                <a:solidFill>
                  <a:srgbClr val="242F34"/>
                </a:solidFill>
                <a:latin typeface="Arial"/>
                <a:ea typeface="Arial"/>
                <a:cs typeface="Arial"/>
              </a:defRPr>
            </a:lvl5pPr>
            <a:lvl6pPr>
              <a:defRPr sz="2475" b="0">
                <a:solidFill>
                  <a:srgbClr val="242F34"/>
                </a:solidFill>
                <a:latin typeface="Arial"/>
                <a:ea typeface="Arial"/>
                <a:cs typeface="Arial"/>
              </a:defRPr>
            </a:lvl6pPr>
            <a:lvl7pPr>
              <a:defRPr sz="2475" b="0">
                <a:solidFill>
                  <a:srgbClr val="242F34"/>
                </a:solidFill>
                <a:latin typeface="Arial"/>
                <a:ea typeface="Arial"/>
                <a:cs typeface="Arial"/>
              </a:defRPr>
            </a:lvl7pPr>
            <a:lvl8pPr>
              <a:defRPr sz="2475" b="0">
                <a:solidFill>
                  <a:srgbClr val="242F34"/>
                </a:solidFill>
                <a:latin typeface="Arial"/>
                <a:ea typeface="Arial"/>
                <a:cs typeface="Arial"/>
              </a:defRPr>
            </a:lvl8pPr>
            <a:lvl9pPr>
              <a:defRPr sz="2475" b="0">
                <a:solidFill>
                  <a:srgbClr val="242F34"/>
                </a:solidFill>
                <a:latin typeface="Arial"/>
                <a:ea typeface="Arial"/>
                <a:cs typeface="Arial"/>
              </a:defRPr>
            </a:lvl9pPr>
          </a:lstStyle>
          <a:p xmlns:a="http://schemas.openxmlformats.org/drawingml/2006/main">
            <a:pPr>
              <a:defRPr sz="2475" b="0">
                <a:solidFill>
                  <a:srgbClr val="242F34"/>
                </a:solidFill>
                <a:latin typeface="Arial"/>
                <a:ea typeface="Arial"/>
                <a:cs typeface="Arial"/>
              </a:defRPr>
            </a:pPr>
            <a:r>
              <a:rPr sz="2475" b="0">
                <a:solidFill>
                  <a:srgbClr val="242F34"/>
                </a:solidFill>
                <a:latin typeface="Arial"/>
                <a:ea typeface="Arial"/>
                <a:cs typeface="Arial"/>
              </a:rPr>
              <a:t>Team-focused accounts may leave personal actions less visible in systems that evaluate individuals.</a:t>
            </a:r>
          </a:p>
        </p:txBody>
      </p:sp>
      <p:sp>
        <p:nvSpPr>
          <p:cNvPr id="7" name="">
            <a:extLst xmlns:a="http://schemas.openxmlformats.org/drawingml/2006/main">
              <a:ext uri="{FF2B5EF4-FFF2-40B4-BE49-F238E27FC236}">
                <a16:creationId xmlns:a16="http://schemas.microsoft.com/office/drawing/2014/main" id="{57FDFEAE-FD4F-488E-A966-4F2B09292A09}"/>
              </a:ext>
            </a:extLst>
          </p:cNvPr>
          <p:cNvSpPr>
            <a:spLocks xmlns:a="http://schemas.openxmlformats.org/drawingml/2006/main" noGrp="1"/>
          </p:cNvSpPr>
          <p:nvPr/>
        </p:nvSpPr>
        <p:spPr>
          <a:xfrm xmlns:a="http://schemas.openxmlformats.org/drawingml/2006/main">
            <a:off x="685800" y="4010025"/>
            <a:ext cx="10572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850" b="1">
                <a:solidFill>
                  <a:srgbClr val="173E50"/>
                </a:solidFill>
                <a:latin typeface="Arial"/>
                <a:ea typeface="Arial"/>
                <a:cs typeface="Arial"/>
              </a:defRPr>
            </a:defPPr>
            <a:lvl1pPr>
              <a:defRPr sz="2850" b="1">
                <a:solidFill>
                  <a:srgbClr val="173E50"/>
                </a:solidFill>
                <a:latin typeface="Arial"/>
                <a:ea typeface="Arial"/>
                <a:cs typeface="Arial"/>
              </a:defRPr>
            </a:lvl1pPr>
            <a:lvl2pPr>
              <a:defRPr sz="2850" b="1">
                <a:solidFill>
                  <a:srgbClr val="173E50"/>
                </a:solidFill>
                <a:latin typeface="Arial"/>
                <a:ea typeface="Arial"/>
                <a:cs typeface="Arial"/>
              </a:defRPr>
            </a:lvl2pPr>
            <a:lvl3pPr>
              <a:defRPr sz="2850" b="1">
                <a:solidFill>
                  <a:srgbClr val="173E50"/>
                </a:solidFill>
                <a:latin typeface="Arial"/>
                <a:ea typeface="Arial"/>
                <a:cs typeface="Arial"/>
              </a:defRPr>
            </a:lvl3pPr>
            <a:lvl4pPr>
              <a:defRPr sz="2850" b="1">
                <a:solidFill>
                  <a:srgbClr val="173E50"/>
                </a:solidFill>
                <a:latin typeface="Arial"/>
                <a:ea typeface="Arial"/>
                <a:cs typeface="Arial"/>
              </a:defRPr>
            </a:lvl4pPr>
            <a:lvl5pPr>
              <a:defRPr sz="2850" b="1">
                <a:solidFill>
                  <a:srgbClr val="173E50"/>
                </a:solidFill>
                <a:latin typeface="Arial"/>
                <a:ea typeface="Arial"/>
                <a:cs typeface="Arial"/>
              </a:defRPr>
            </a:lvl5pPr>
            <a:lvl6pPr>
              <a:defRPr sz="2850" b="1">
                <a:solidFill>
                  <a:srgbClr val="173E50"/>
                </a:solidFill>
                <a:latin typeface="Arial"/>
                <a:ea typeface="Arial"/>
                <a:cs typeface="Arial"/>
              </a:defRPr>
            </a:lvl6pPr>
            <a:lvl7pPr>
              <a:defRPr sz="2850" b="1">
                <a:solidFill>
                  <a:srgbClr val="173E50"/>
                </a:solidFill>
                <a:latin typeface="Arial"/>
                <a:ea typeface="Arial"/>
                <a:cs typeface="Arial"/>
              </a:defRPr>
            </a:lvl7pPr>
            <a:lvl8pPr>
              <a:defRPr sz="2850" b="1">
                <a:solidFill>
                  <a:srgbClr val="173E50"/>
                </a:solidFill>
                <a:latin typeface="Arial"/>
                <a:ea typeface="Arial"/>
                <a:cs typeface="Arial"/>
              </a:defRPr>
            </a:lvl8pPr>
            <a:lvl9pPr>
              <a:defRPr sz="2850" b="1">
                <a:solidFill>
                  <a:srgbClr val="173E50"/>
                </a:solidFill>
                <a:latin typeface="Arial"/>
                <a:ea typeface="Arial"/>
                <a:cs typeface="Arial"/>
              </a:defRPr>
            </a:lvl9pPr>
          </a:lstStyle>
          <a:p xmlns:a="http://schemas.openxmlformats.org/drawingml/2006/main">
            <a:pPr>
              <a:defRPr sz="2850" b="1">
                <a:solidFill>
                  <a:srgbClr val="173E50"/>
                </a:solidFill>
                <a:latin typeface="Arial"/>
                <a:ea typeface="Arial"/>
                <a:cs typeface="Arial"/>
              </a:defRPr>
            </a:pPr>
            <a:r>
              <a:rPr sz="2850" b="1">
                <a:solidFill>
                  <a:srgbClr val="173E50"/>
                </a:solidFill>
                <a:latin typeface="Arial"/>
                <a:ea typeface="Arial"/>
                <a:cs typeface="Arial"/>
              </a:rPr>
              <a:t>Contribution Signaling</a:t>
            </a:r>
          </a:p>
        </p:txBody>
      </p:sp>
      <p:sp>
        <p:nvSpPr>
          <p:cNvPr id="8" name="">
            <a:extLst xmlns:a="http://schemas.openxmlformats.org/drawingml/2006/main">
              <a:ext uri="{FF2B5EF4-FFF2-40B4-BE49-F238E27FC236}">
                <a16:creationId xmlns:a16="http://schemas.microsoft.com/office/drawing/2014/main" id="{8F560819-F805-47F9-8E59-132C7573EB05}"/>
              </a:ext>
            </a:extLst>
          </p:cNvPr>
          <p:cNvSpPr>
            <a:spLocks xmlns:a="http://schemas.openxmlformats.org/drawingml/2006/main" noGrp="1"/>
          </p:cNvSpPr>
          <p:nvPr/>
        </p:nvSpPr>
        <p:spPr>
          <a:xfrm xmlns:a="http://schemas.openxmlformats.org/drawingml/2006/main">
            <a:off x="685800" y="4714875"/>
            <a:ext cx="10382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242F34"/>
                </a:solidFill>
                <a:latin typeface="Arial"/>
                <a:ea typeface="Arial"/>
                <a:cs typeface="Arial"/>
              </a:defRPr>
            </a:defPPr>
            <a:lvl1pPr>
              <a:defRPr sz="2475" b="0">
                <a:solidFill>
                  <a:srgbClr val="242F34"/>
                </a:solidFill>
                <a:latin typeface="Arial"/>
                <a:ea typeface="Arial"/>
                <a:cs typeface="Arial"/>
              </a:defRPr>
            </a:lvl1pPr>
            <a:lvl2pPr>
              <a:defRPr sz="2475" b="0">
                <a:solidFill>
                  <a:srgbClr val="242F34"/>
                </a:solidFill>
                <a:latin typeface="Arial"/>
                <a:ea typeface="Arial"/>
                <a:cs typeface="Arial"/>
              </a:defRPr>
            </a:lvl2pPr>
            <a:lvl3pPr>
              <a:defRPr sz="2475" b="0">
                <a:solidFill>
                  <a:srgbClr val="242F34"/>
                </a:solidFill>
                <a:latin typeface="Arial"/>
                <a:ea typeface="Arial"/>
                <a:cs typeface="Arial"/>
              </a:defRPr>
            </a:lvl3pPr>
            <a:lvl4pPr>
              <a:defRPr sz="2475" b="0">
                <a:solidFill>
                  <a:srgbClr val="242F34"/>
                </a:solidFill>
                <a:latin typeface="Arial"/>
                <a:ea typeface="Arial"/>
                <a:cs typeface="Arial"/>
              </a:defRPr>
            </a:lvl4pPr>
            <a:lvl5pPr>
              <a:defRPr sz="2475" b="0">
                <a:solidFill>
                  <a:srgbClr val="242F34"/>
                </a:solidFill>
                <a:latin typeface="Arial"/>
                <a:ea typeface="Arial"/>
                <a:cs typeface="Arial"/>
              </a:defRPr>
            </a:lvl5pPr>
            <a:lvl6pPr>
              <a:defRPr sz="2475" b="0">
                <a:solidFill>
                  <a:srgbClr val="242F34"/>
                </a:solidFill>
                <a:latin typeface="Arial"/>
                <a:ea typeface="Arial"/>
                <a:cs typeface="Arial"/>
              </a:defRPr>
            </a:lvl6pPr>
            <a:lvl7pPr>
              <a:defRPr sz="2475" b="0">
                <a:solidFill>
                  <a:srgbClr val="242F34"/>
                </a:solidFill>
                <a:latin typeface="Arial"/>
                <a:ea typeface="Arial"/>
                <a:cs typeface="Arial"/>
              </a:defRPr>
            </a:lvl7pPr>
            <a:lvl8pPr>
              <a:defRPr sz="2475" b="0">
                <a:solidFill>
                  <a:srgbClr val="242F34"/>
                </a:solidFill>
                <a:latin typeface="Arial"/>
                <a:ea typeface="Arial"/>
                <a:cs typeface="Arial"/>
              </a:defRPr>
            </a:lvl8pPr>
            <a:lvl9pPr>
              <a:defRPr sz="2475" b="0">
                <a:solidFill>
                  <a:srgbClr val="242F34"/>
                </a:solidFill>
                <a:latin typeface="Arial"/>
                <a:ea typeface="Arial"/>
                <a:cs typeface="Arial"/>
              </a:defRPr>
            </a:lvl9pPr>
          </a:lstStyle>
          <a:p xmlns:a="http://schemas.openxmlformats.org/drawingml/2006/main">
            <a:pPr>
              <a:defRPr sz="2475" b="0">
                <a:solidFill>
                  <a:srgbClr val="242F34"/>
                </a:solidFill>
                <a:latin typeface="Arial"/>
                <a:ea typeface="Arial"/>
                <a:cs typeface="Arial"/>
              </a:defRPr>
            </a:pPr>
            <a:r>
              <a:rPr sz="2475" b="0">
                <a:solidFill>
                  <a:srgbClr val="242F34"/>
                </a:solidFill>
                <a:latin typeface="Arial"/>
                <a:ea typeface="Arial"/>
                <a:cs typeface="Arial"/>
              </a:rPr>
              <a:t>Explicit communication of verifiable actions may affect recognition, depending on evaluator exposure.</a:t>
            </a:r>
          </a:p>
        </p:txBody>
      </p:sp>
    </p:spTree>
    <p:extLst>
      <p:ext uri="{BB962C8B-B14F-4D97-AF65-F5344CB8AC3E}">
        <p14:creationId xmlns:p14="http://schemas.microsoft.com/office/powerpoint/2010/main" val="239935744"/>
      </p:ext>
    </p:extLst>
  </p:cSld>
</p:sld>
</file>

<file path=ppt/slides/slide9.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E13D1B9-3532-498E-8EC3-5DB22BE0C4F7}"/>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MECHANISM</a:t>
            </a:r>
          </a:p>
        </p:txBody>
      </p:sp>
      <p:sp>
        <p:nvSpPr>
          <p:cNvPr id="2" name="">
            <a:extLst xmlns:a="http://schemas.openxmlformats.org/drawingml/2006/main">
              <a:ext uri="{FF2B5EF4-FFF2-40B4-BE49-F238E27FC236}">
                <a16:creationId xmlns:a16="http://schemas.microsoft.com/office/drawing/2014/main" id="{61A4C2C6-A353-4275-AE04-E8E141F81A5B}"/>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Contribution histories during adoption</a:t>
            </a:r>
          </a:p>
        </p:txBody>
      </p:sp>
      <p:sp>
        <p:nvSpPr>
          <p:cNvPr id="3" name="">
            <a:extLst xmlns:a="http://schemas.openxmlformats.org/drawingml/2006/main">
              <a:ext uri="{FF2B5EF4-FFF2-40B4-BE49-F238E27FC236}">
                <a16:creationId xmlns:a16="http://schemas.microsoft.com/office/drawing/2014/main" id="{1FE6784F-F772-424A-B435-52B6866352F7}"/>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98F6FC0A-4FC6-4AF0-A106-4373558ACB0F}"/>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09</a:t>
            </a:r>
          </a:p>
        </p:txBody>
      </p:sp>
      <p:sp>
        <p:nvSpPr>
          <p:cNvPr id="5" name="">
            <a:extLst xmlns:a="http://schemas.openxmlformats.org/drawingml/2006/main">
              <a:ext uri="{FF2B5EF4-FFF2-40B4-BE49-F238E27FC236}">
                <a16:creationId xmlns:a16="http://schemas.microsoft.com/office/drawing/2014/main" id="{CE55B5F0-3D10-4924-B5D9-881A747EE4FF}"/>
              </a:ext>
            </a:extLst>
          </p:cNvPr>
          <p:cNvSpPr>
            <a:spLocks xmlns:a="http://schemas.openxmlformats.org/drawingml/2006/main" noGrp="1"/>
          </p:cNvSpPr>
          <p:nvPr/>
        </p:nvSpPr>
        <p:spPr>
          <a:xfrm xmlns:a="http://schemas.openxmlformats.org/drawingml/2006/main">
            <a:off x="685800" y="2066925"/>
            <a:ext cx="10572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925" b="1">
                <a:solidFill>
                  <a:srgbClr val="173E50"/>
                </a:solidFill>
                <a:latin typeface="Arial"/>
                <a:ea typeface="Arial"/>
                <a:cs typeface="Arial"/>
              </a:defRPr>
            </a:defPPr>
            <a:lvl1pPr>
              <a:defRPr sz="2925" b="1">
                <a:solidFill>
                  <a:srgbClr val="173E50"/>
                </a:solidFill>
                <a:latin typeface="Arial"/>
                <a:ea typeface="Arial"/>
                <a:cs typeface="Arial"/>
              </a:defRPr>
            </a:lvl1pPr>
            <a:lvl2pPr>
              <a:defRPr sz="2925" b="1">
                <a:solidFill>
                  <a:srgbClr val="173E50"/>
                </a:solidFill>
                <a:latin typeface="Arial"/>
                <a:ea typeface="Arial"/>
                <a:cs typeface="Arial"/>
              </a:defRPr>
            </a:lvl2pPr>
            <a:lvl3pPr>
              <a:defRPr sz="2925" b="1">
                <a:solidFill>
                  <a:srgbClr val="173E50"/>
                </a:solidFill>
                <a:latin typeface="Arial"/>
                <a:ea typeface="Arial"/>
                <a:cs typeface="Arial"/>
              </a:defRPr>
            </a:lvl3pPr>
            <a:lvl4pPr>
              <a:defRPr sz="2925" b="1">
                <a:solidFill>
                  <a:srgbClr val="173E50"/>
                </a:solidFill>
                <a:latin typeface="Arial"/>
                <a:ea typeface="Arial"/>
                <a:cs typeface="Arial"/>
              </a:defRPr>
            </a:lvl4pPr>
            <a:lvl5pPr>
              <a:defRPr sz="2925" b="1">
                <a:solidFill>
                  <a:srgbClr val="173E50"/>
                </a:solidFill>
                <a:latin typeface="Arial"/>
                <a:ea typeface="Arial"/>
                <a:cs typeface="Arial"/>
              </a:defRPr>
            </a:lvl5pPr>
            <a:lvl6pPr>
              <a:defRPr sz="2925" b="1">
                <a:solidFill>
                  <a:srgbClr val="173E50"/>
                </a:solidFill>
                <a:latin typeface="Arial"/>
                <a:ea typeface="Arial"/>
                <a:cs typeface="Arial"/>
              </a:defRPr>
            </a:lvl6pPr>
            <a:lvl7pPr>
              <a:defRPr sz="2925" b="1">
                <a:solidFill>
                  <a:srgbClr val="173E50"/>
                </a:solidFill>
                <a:latin typeface="Arial"/>
                <a:ea typeface="Arial"/>
                <a:cs typeface="Arial"/>
              </a:defRPr>
            </a:lvl7pPr>
            <a:lvl8pPr>
              <a:defRPr sz="2925" b="1">
                <a:solidFill>
                  <a:srgbClr val="173E50"/>
                </a:solidFill>
                <a:latin typeface="Arial"/>
                <a:ea typeface="Arial"/>
                <a:cs typeface="Arial"/>
              </a:defRPr>
            </a:lvl8pPr>
            <a:lvl9pPr>
              <a:defRPr sz="2925" b="1">
                <a:solidFill>
                  <a:srgbClr val="173E50"/>
                </a:solidFill>
                <a:latin typeface="Arial"/>
                <a:ea typeface="Arial"/>
                <a:cs typeface="Arial"/>
              </a:defRPr>
            </a:lvl9pPr>
          </a:lstStyle>
          <a:p xmlns:a="http://schemas.openxmlformats.org/drawingml/2006/main">
            <a:pPr>
              <a:defRPr sz="2925" b="1">
                <a:solidFill>
                  <a:srgbClr val="173E50"/>
                </a:solidFill>
                <a:latin typeface="Arial"/>
                <a:ea typeface="Arial"/>
                <a:cs typeface="Arial"/>
              </a:defRPr>
            </a:pPr>
            <a:r>
              <a:rPr sz="2925" b="1">
                <a:solidFill>
                  <a:srgbClr val="173E50"/>
                </a:solidFill>
                <a:latin typeface="Arial"/>
                <a:ea typeface="Arial"/>
                <a:cs typeface="Arial"/>
              </a:rPr>
              <a:t>The Attribution Dilution Effect</a:t>
            </a:r>
          </a:p>
        </p:txBody>
      </p:sp>
      <p:sp>
        <p:nvSpPr>
          <p:cNvPr id="6" name="">
            <a:extLst xmlns:a="http://schemas.openxmlformats.org/drawingml/2006/main">
              <a:ext uri="{FF2B5EF4-FFF2-40B4-BE49-F238E27FC236}">
                <a16:creationId xmlns:a16="http://schemas.microsoft.com/office/drawing/2014/main" id="{2DA892B0-F5EA-4AE9-95B3-2083B00AF7DC}"/>
              </a:ext>
            </a:extLst>
          </p:cNvPr>
          <p:cNvSpPr>
            <a:spLocks xmlns:a="http://schemas.openxmlformats.org/drawingml/2006/main" noGrp="1"/>
          </p:cNvSpPr>
          <p:nvPr/>
        </p:nvSpPr>
        <p:spPr>
          <a:xfrm xmlns:a="http://schemas.openxmlformats.org/drawingml/2006/main">
            <a:off x="685800" y="29337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75" b="0">
                <a:solidFill>
                  <a:srgbClr val="242F34"/>
                </a:solidFill>
                <a:latin typeface="Arial"/>
                <a:ea typeface="Arial"/>
                <a:cs typeface="Arial"/>
              </a:defRPr>
            </a:defPPr>
            <a:lvl1pPr>
              <a:defRPr sz="2775" b="0">
                <a:solidFill>
                  <a:srgbClr val="242F34"/>
                </a:solidFill>
                <a:latin typeface="Arial"/>
                <a:ea typeface="Arial"/>
                <a:cs typeface="Arial"/>
              </a:defRPr>
            </a:lvl1pPr>
            <a:lvl2pPr>
              <a:defRPr sz="2775" b="0">
                <a:solidFill>
                  <a:srgbClr val="242F34"/>
                </a:solidFill>
                <a:latin typeface="Arial"/>
                <a:ea typeface="Arial"/>
                <a:cs typeface="Arial"/>
              </a:defRPr>
            </a:lvl2pPr>
            <a:lvl3pPr>
              <a:defRPr sz="2775" b="0">
                <a:solidFill>
                  <a:srgbClr val="242F34"/>
                </a:solidFill>
                <a:latin typeface="Arial"/>
                <a:ea typeface="Arial"/>
                <a:cs typeface="Arial"/>
              </a:defRPr>
            </a:lvl3pPr>
            <a:lvl4pPr>
              <a:defRPr sz="2775" b="0">
                <a:solidFill>
                  <a:srgbClr val="242F34"/>
                </a:solidFill>
                <a:latin typeface="Arial"/>
                <a:ea typeface="Arial"/>
                <a:cs typeface="Arial"/>
              </a:defRPr>
            </a:lvl4pPr>
            <a:lvl5pPr>
              <a:defRPr sz="2775" b="0">
                <a:solidFill>
                  <a:srgbClr val="242F34"/>
                </a:solidFill>
                <a:latin typeface="Arial"/>
                <a:ea typeface="Arial"/>
                <a:cs typeface="Arial"/>
              </a:defRPr>
            </a:lvl5pPr>
            <a:lvl6pPr>
              <a:defRPr sz="2775" b="0">
                <a:solidFill>
                  <a:srgbClr val="242F34"/>
                </a:solidFill>
                <a:latin typeface="Arial"/>
                <a:ea typeface="Arial"/>
                <a:cs typeface="Arial"/>
              </a:defRPr>
            </a:lvl6pPr>
            <a:lvl7pPr>
              <a:defRPr sz="2775" b="0">
                <a:solidFill>
                  <a:srgbClr val="242F34"/>
                </a:solidFill>
                <a:latin typeface="Arial"/>
                <a:ea typeface="Arial"/>
                <a:cs typeface="Arial"/>
              </a:defRPr>
            </a:lvl7pPr>
            <a:lvl8pPr>
              <a:defRPr sz="2775" b="0">
                <a:solidFill>
                  <a:srgbClr val="242F34"/>
                </a:solidFill>
                <a:latin typeface="Arial"/>
                <a:ea typeface="Arial"/>
                <a:cs typeface="Arial"/>
              </a:defRPr>
            </a:lvl8pPr>
            <a:lvl9pPr>
              <a:defRPr sz="2775" b="0">
                <a:solidFill>
                  <a:srgbClr val="242F34"/>
                </a:solidFill>
                <a:latin typeface="Arial"/>
                <a:ea typeface="Arial"/>
                <a:cs typeface="Arial"/>
              </a:defRPr>
            </a:lvl9pPr>
          </a:lstStyle>
          <a:p xmlns:a="http://schemas.openxmlformats.org/drawingml/2006/main">
            <a:pPr>
              <a:defRPr sz="2775" b="0">
                <a:solidFill>
                  <a:srgbClr val="242F34"/>
                </a:solidFill>
                <a:latin typeface="Arial"/>
                <a:ea typeface="Arial"/>
                <a:cs typeface="Arial"/>
              </a:defRPr>
            </a:pPr>
            <a:r>
              <a:rPr sz="2775" b="0">
                <a:solidFill>
                  <a:srgbClr val="242F34"/>
                </a:solidFill>
                <a:latin typeface="Arial"/>
                <a:ea typeface="Arial"/>
                <a:cs typeface="Arial"/>
              </a:rPr>
              <a:t>Acknowledgment of an originating action may fade as an innovation spreads and changes.</a:t>
            </a:r>
          </a:p>
        </p:txBody>
      </p:sp>
      <p:sp>
        <p:nvSpPr>
          <p:cNvPr id="7" name="">
            <a:extLst xmlns:a="http://schemas.openxmlformats.org/drawingml/2006/main">
              <a:ext uri="{FF2B5EF4-FFF2-40B4-BE49-F238E27FC236}">
                <a16:creationId xmlns:a16="http://schemas.microsoft.com/office/drawing/2014/main" id="{9936F635-689D-4292-9954-1D3910C38359}"/>
              </a:ext>
            </a:extLst>
          </p:cNvPr>
          <p:cNvSpPr>
            <a:spLocks xmlns:a="http://schemas.openxmlformats.org/drawingml/2006/main" noGrp="1"/>
          </p:cNvSpPr>
          <p:nvPr/>
        </p:nvSpPr>
        <p:spPr>
          <a:xfrm xmlns:a="http://schemas.openxmlformats.org/drawingml/2006/main">
            <a:off x="685800" y="4486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242F34"/>
                </a:solidFill>
                <a:latin typeface="Arial"/>
                <a:ea typeface="Arial"/>
                <a:cs typeface="Arial"/>
              </a:defRPr>
            </a:defPPr>
            <a:lvl1pPr>
              <a:defRPr sz="2325" b="0">
                <a:solidFill>
                  <a:srgbClr val="242F34"/>
                </a:solidFill>
                <a:latin typeface="Arial"/>
                <a:ea typeface="Arial"/>
                <a:cs typeface="Arial"/>
              </a:defRPr>
            </a:lvl1pPr>
            <a:lvl2pPr>
              <a:defRPr sz="2325" b="0">
                <a:solidFill>
                  <a:srgbClr val="242F34"/>
                </a:solidFill>
                <a:latin typeface="Arial"/>
                <a:ea typeface="Arial"/>
                <a:cs typeface="Arial"/>
              </a:defRPr>
            </a:lvl2pPr>
            <a:lvl3pPr>
              <a:defRPr sz="2325" b="0">
                <a:solidFill>
                  <a:srgbClr val="242F34"/>
                </a:solidFill>
                <a:latin typeface="Arial"/>
                <a:ea typeface="Arial"/>
                <a:cs typeface="Arial"/>
              </a:defRPr>
            </a:lvl3pPr>
            <a:lvl4pPr>
              <a:defRPr sz="2325" b="0">
                <a:solidFill>
                  <a:srgbClr val="242F34"/>
                </a:solidFill>
                <a:latin typeface="Arial"/>
                <a:ea typeface="Arial"/>
                <a:cs typeface="Arial"/>
              </a:defRPr>
            </a:lvl4pPr>
            <a:lvl5pPr>
              <a:defRPr sz="2325" b="0">
                <a:solidFill>
                  <a:srgbClr val="242F34"/>
                </a:solidFill>
                <a:latin typeface="Arial"/>
                <a:ea typeface="Arial"/>
                <a:cs typeface="Arial"/>
              </a:defRPr>
            </a:lvl5pPr>
            <a:lvl6pPr>
              <a:defRPr sz="2325" b="0">
                <a:solidFill>
                  <a:srgbClr val="242F34"/>
                </a:solidFill>
                <a:latin typeface="Arial"/>
                <a:ea typeface="Arial"/>
                <a:cs typeface="Arial"/>
              </a:defRPr>
            </a:lvl6pPr>
            <a:lvl7pPr>
              <a:defRPr sz="2325" b="0">
                <a:solidFill>
                  <a:srgbClr val="242F34"/>
                </a:solidFill>
                <a:latin typeface="Arial"/>
                <a:ea typeface="Arial"/>
                <a:cs typeface="Arial"/>
              </a:defRPr>
            </a:lvl7pPr>
            <a:lvl8pPr>
              <a:defRPr sz="2325" b="0">
                <a:solidFill>
                  <a:srgbClr val="242F34"/>
                </a:solidFill>
                <a:latin typeface="Arial"/>
                <a:ea typeface="Arial"/>
                <a:cs typeface="Arial"/>
              </a:defRPr>
            </a:lvl8pPr>
            <a:lvl9pPr>
              <a:defRPr sz="2325" b="0">
                <a:solidFill>
                  <a:srgbClr val="242F34"/>
                </a:solidFill>
                <a:latin typeface="Arial"/>
                <a:ea typeface="Arial"/>
                <a:cs typeface="Arial"/>
              </a:defRPr>
            </a:lvl9pPr>
          </a:lstStyle>
          <a:p xmlns:a="http://schemas.openxmlformats.org/drawingml/2006/main">
            <a:pPr>
              <a:defRPr sz="2325" b="0">
                <a:solidFill>
                  <a:srgbClr val="242F34"/>
                </a:solidFill>
                <a:latin typeface="Arial"/>
                <a:ea typeface="Arial"/>
                <a:cs typeface="Arial"/>
              </a:defRPr>
            </a:pPr>
            <a:r>
              <a:rPr sz="2325" b="0">
                <a:solidFill>
                  <a:srgbClr val="242F34"/>
                </a:solidFill>
                <a:latin typeface="Arial"/>
                <a:ea typeface="Arial"/>
                <a:cs typeface="Arial"/>
              </a:rPr>
              <a:t>Track original work and later improvements separately.</a:t>
            </a:r>
          </a:p>
          <a:p xmlns:a="http://schemas.openxmlformats.org/drawingml/2006/main">
            <a:pPr>
              <a:defRPr sz="2325" b="0">
                <a:solidFill>
                  <a:srgbClr val="242F34"/>
                </a:solidFill>
                <a:latin typeface="Arial"/>
                <a:ea typeface="Arial"/>
                <a:cs typeface="Arial"/>
              </a:defRPr>
            </a:pPr>
            <a:r>
              <a:rPr sz="2325" b="0">
                <a:solidFill>
                  <a:srgbClr val="242F34"/>
                </a:solidFill>
                <a:latin typeface="Arial"/>
                <a:ea typeface="Arial"/>
                <a:cs typeface="Arial"/>
              </a:rPr>
              <a:t>A smaller credit share alone does not demonstrate dilution.</a:t>
            </a:r>
          </a:p>
        </p:txBody>
      </p:sp>
    </p:spTree>
    <p:extLst>
      <p:ext uri="{BB962C8B-B14F-4D97-AF65-F5344CB8AC3E}">
        <p14:creationId xmlns:p14="http://schemas.microsoft.com/office/powerpoint/2010/main" val="1134158880"/>
      </p:ext>
    </p:extLst>
  </p:cSld>
</p:sld>
</file>

<file path=ppt/slides/slide10.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D6B3867-C153-4156-9D92-6AD4CFBF3BD8}"/>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GENERALIZED ILLUSTRATION</a:t>
            </a:r>
          </a:p>
        </p:txBody>
      </p:sp>
      <p:sp>
        <p:nvSpPr>
          <p:cNvPr id="2" name="">
            <a:extLst xmlns:a="http://schemas.openxmlformats.org/drawingml/2006/main">
              <a:ext uri="{FF2B5EF4-FFF2-40B4-BE49-F238E27FC236}">
                <a16:creationId xmlns:a16="http://schemas.microsoft.com/office/drawing/2014/main" id="{41F079CE-B0C4-43DB-9C08-ECBDED95498C}"/>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A reported episode raises a question</a:t>
            </a:r>
          </a:p>
        </p:txBody>
      </p:sp>
      <p:sp>
        <p:nvSpPr>
          <p:cNvPr id="3" name="">
            <a:extLst xmlns:a="http://schemas.openxmlformats.org/drawingml/2006/main">
              <a:ext uri="{FF2B5EF4-FFF2-40B4-BE49-F238E27FC236}">
                <a16:creationId xmlns:a16="http://schemas.microsoft.com/office/drawing/2014/main" id="{4B6A9B6D-7CAE-4D80-8E0A-32CDE9FB5645}"/>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E644F7D3-782E-4E26-8FC2-5E0C1F69A1A4}"/>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10</a:t>
            </a:r>
          </a:p>
        </p:txBody>
      </p:sp>
      <p:sp>
        <p:nvSpPr>
          <p:cNvPr id="5" name="">
            <a:extLst xmlns:a="http://schemas.openxmlformats.org/drawingml/2006/main">
              <a:ext uri="{FF2B5EF4-FFF2-40B4-BE49-F238E27FC236}">
                <a16:creationId xmlns:a16="http://schemas.microsoft.com/office/drawing/2014/main" id="{C3A7F3D4-2744-46E3-9FBB-78B1834752A4}"/>
              </a:ext>
            </a:extLst>
          </p:cNvPr>
          <p:cNvSpPr>
            <a:spLocks xmlns:a="http://schemas.openxmlformats.org/drawingml/2006/main" noGrp="1"/>
          </p:cNvSpPr>
          <p:nvPr/>
        </p:nvSpPr>
        <p:spPr>
          <a:xfrm xmlns:a="http://schemas.openxmlformats.org/drawingml/2006/main">
            <a:off x="685800" y="2076450"/>
            <a:ext cx="10382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A specialist created an internal utility. A colleague later improved it.</a:t>
            </a:r>
          </a:p>
        </p:txBody>
      </p:sp>
      <p:sp>
        <p:nvSpPr>
          <p:cNvPr id="6" name="">
            <a:extLst xmlns:a="http://schemas.openxmlformats.org/drawingml/2006/main">
              <a:ext uri="{FF2B5EF4-FFF2-40B4-BE49-F238E27FC236}">
                <a16:creationId xmlns:a16="http://schemas.microsoft.com/office/drawing/2014/main" id="{5DF07023-25CC-435C-9E42-C801E24935E1}"/>
              </a:ext>
            </a:extLst>
          </p:cNvPr>
          <p:cNvSpPr>
            <a:spLocks xmlns:a="http://schemas.openxmlformats.org/drawingml/2006/main" noGrp="1"/>
          </p:cNvSpPr>
          <p:nvPr/>
        </p:nvSpPr>
        <p:spPr>
          <a:xfrm xmlns:a="http://schemas.openxmlformats.org/drawingml/2006/main">
            <a:off x="685800" y="3276600"/>
            <a:ext cx="10382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The colleague reportedly credited the creator while describing the improvements before an evaluator.</a:t>
            </a:r>
          </a:p>
        </p:txBody>
      </p:sp>
      <p:sp>
        <p:nvSpPr>
          <p:cNvPr id="7" name="">
            <a:extLst xmlns:a="http://schemas.openxmlformats.org/drawingml/2006/main">
              <a:ext uri="{FF2B5EF4-FFF2-40B4-BE49-F238E27FC236}">
                <a16:creationId xmlns:a16="http://schemas.microsoft.com/office/drawing/2014/main" id="{EF7D5BCA-2B9A-40D2-8B96-2F97BDB9A23E}"/>
              </a:ext>
            </a:extLst>
          </p:cNvPr>
          <p:cNvSpPr>
            <a:spLocks xmlns:a="http://schemas.openxmlformats.org/drawingml/2006/main" noGrp="1"/>
          </p:cNvSpPr>
          <p:nvPr/>
        </p:nvSpPr>
        <p:spPr>
          <a:xfrm xmlns:a="http://schemas.openxmlformats.org/drawingml/2006/main">
            <a:off x="685800" y="4476750"/>
            <a:ext cx="10382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No evaluator judgment or recognition outcome was measured.</a:t>
            </a:r>
          </a:p>
        </p:txBody>
      </p:sp>
    </p:spTree>
    <p:extLst>
      <p:ext uri="{BB962C8B-B14F-4D97-AF65-F5344CB8AC3E}">
        <p14:creationId xmlns:p14="http://schemas.microsoft.com/office/powerpoint/2010/main" val="874401779"/>
      </p:ext>
    </p:extLst>
  </p:cSld>
</p:sld>
</file>

<file path=ppt/slides/slide11.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5929953-E0D7-4A4E-83E4-60B958489AE5}"/>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EXPERIMENTAL TOOLKIT</a:t>
            </a:r>
          </a:p>
        </p:txBody>
      </p:sp>
      <p:sp>
        <p:nvSpPr>
          <p:cNvPr id="2" name="">
            <a:extLst xmlns:a="http://schemas.openxmlformats.org/drawingml/2006/main">
              <a:ext uri="{FF2B5EF4-FFF2-40B4-BE49-F238E27FC236}">
                <a16:creationId xmlns:a16="http://schemas.microsoft.com/office/drawing/2014/main" id="{97271CFA-4E5C-47A3-A750-F80819AF49EB}"/>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The Contribution Attribution Assessment</a:t>
            </a:r>
          </a:p>
        </p:txBody>
      </p:sp>
      <p:sp>
        <p:nvSpPr>
          <p:cNvPr id="3" name="">
            <a:extLst xmlns:a="http://schemas.openxmlformats.org/drawingml/2006/main">
              <a:ext uri="{FF2B5EF4-FFF2-40B4-BE49-F238E27FC236}">
                <a16:creationId xmlns:a16="http://schemas.microsoft.com/office/drawing/2014/main" id="{46F87854-2478-4D66-AE5E-2849178BFAB0}"/>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FE9209B3-E9B0-474E-82FC-CD506CE30129}"/>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11</a:t>
            </a:r>
          </a:p>
        </p:txBody>
      </p:sp>
      <p:sp>
        <p:nvSpPr>
          <p:cNvPr id="5" name="">
            <a:extLst xmlns:a="http://schemas.openxmlformats.org/drawingml/2006/main">
              <a:ext uri="{FF2B5EF4-FFF2-40B4-BE49-F238E27FC236}">
                <a16:creationId xmlns:a16="http://schemas.microsoft.com/office/drawing/2014/main" id="{BB241EFB-3821-4BE4-B20F-64D25209E50B}"/>
              </a:ext>
            </a:extLst>
          </p:cNvPr>
          <p:cNvSpPr>
            <a:spLocks xmlns:a="http://schemas.openxmlformats.org/drawingml/2006/main" noGrp="1"/>
          </p:cNvSpPr>
          <p:nvPr/>
        </p:nvSpPr>
        <p:spPr>
          <a:xfrm xmlns:a="http://schemas.openxmlformats.org/drawingml/2006/main">
            <a:off x="685800" y="2076450"/>
            <a:ext cx="10382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Collect a neutral employee description and eight separate pilot items.</a:t>
            </a:r>
          </a:p>
        </p:txBody>
      </p:sp>
      <p:sp>
        <p:nvSpPr>
          <p:cNvPr id="6" name="">
            <a:extLst xmlns:a="http://schemas.openxmlformats.org/drawingml/2006/main">
              <a:ext uri="{FF2B5EF4-FFF2-40B4-BE49-F238E27FC236}">
                <a16:creationId xmlns:a16="http://schemas.microsoft.com/office/drawing/2014/main" id="{596F4BEB-616E-4827-93E5-FBBB39A4522F}"/>
              </a:ext>
            </a:extLst>
          </p:cNvPr>
          <p:cNvSpPr>
            <a:spLocks xmlns:a="http://schemas.openxmlformats.org/drawingml/2006/main" noGrp="1"/>
          </p:cNvSpPr>
          <p:nvPr/>
        </p:nvSpPr>
        <p:spPr>
          <a:xfrm xmlns:a="http://schemas.openxmlformats.org/drawingml/2006/main">
            <a:off x="685800" y="3219450"/>
            <a:ext cx="10382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Obtain an independent manager account, then review contribution histories.</a:t>
            </a:r>
          </a:p>
        </p:txBody>
      </p:sp>
      <p:sp>
        <p:nvSpPr>
          <p:cNvPr id="7" name="">
            <a:extLst xmlns:a="http://schemas.openxmlformats.org/drawingml/2006/main">
              <a:ext uri="{FF2B5EF4-FFF2-40B4-BE49-F238E27FC236}">
                <a16:creationId xmlns:a16="http://schemas.microsoft.com/office/drawing/2014/main" id="{A11ED53B-3791-43C2-AB90-DD15E609C63E}"/>
              </a:ext>
            </a:extLst>
          </p:cNvPr>
          <p:cNvSpPr>
            <a:spLocks xmlns:a="http://schemas.openxmlformats.org/drawingml/2006/main" noGrp="1"/>
          </p:cNvSpPr>
          <p:nvPr/>
        </p:nvSpPr>
        <p:spPr>
          <a:xfrm xmlns:a="http://schemas.openxmlformats.org/drawingml/2006/main">
            <a:off x="685800" y="4362450"/>
            <a:ext cx="10382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Compare specific actions across sources and preserve uncertainty.</a:t>
            </a:r>
          </a:p>
        </p:txBody>
      </p:sp>
      <p:sp>
        <p:nvSpPr>
          <p:cNvPr id="8" name="">
            <a:extLst xmlns:a="http://schemas.openxmlformats.org/drawingml/2006/main">
              <a:ext uri="{FF2B5EF4-FFF2-40B4-BE49-F238E27FC236}">
                <a16:creationId xmlns:a16="http://schemas.microsoft.com/office/drawing/2014/main" id="{1C0F1EA1-3223-4EA1-85D8-C032B25E9968}"/>
              </a:ext>
            </a:extLst>
          </p:cNvPr>
          <p:cNvSpPr>
            <a:spLocks xmlns:a="http://schemas.openxmlformats.org/drawingml/2006/main" noGrp="1"/>
          </p:cNvSpPr>
          <p:nvPr/>
        </p:nvSpPr>
        <p:spPr>
          <a:xfrm xmlns:a="http://schemas.openxmlformats.org/drawingml/2006/main">
            <a:off x="685800" y="5734050"/>
            <a:ext cx="10668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A75331"/>
                </a:solidFill>
                <a:latin typeface="Arial"/>
                <a:ea typeface="Arial"/>
                <a:cs typeface="Arial"/>
              </a:defRPr>
            </a:defPPr>
            <a:lvl1pPr>
              <a:defRPr sz="1950" b="0">
                <a:solidFill>
                  <a:srgbClr val="A75331"/>
                </a:solidFill>
                <a:latin typeface="Arial"/>
                <a:ea typeface="Arial"/>
                <a:cs typeface="Arial"/>
              </a:defRPr>
            </a:lvl1pPr>
            <a:lvl2pPr>
              <a:defRPr sz="1950" b="0">
                <a:solidFill>
                  <a:srgbClr val="A75331"/>
                </a:solidFill>
                <a:latin typeface="Arial"/>
                <a:ea typeface="Arial"/>
                <a:cs typeface="Arial"/>
              </a:defRPr>
            </a:lvl2pPr>
            <a:lvl3pPr>
              <a:defRPr sz="1950" b="0">
                <a:solidFill>
                  <a:srgbClr val="A75331"/>
                </a:solidFill>
                <a:latin typeface="Arial"/>
                <a:ea typeface="Arial"/>
                <a:cs typeface="Arial"/>
              </a:defRPr>
            </a:lvl3pPr>
            <a:lvl4pPr>
              <a:defRPr sz="1950" b="0">
                <a:solidFill>
                  <a:srgbClr val="A75331"/>
                </a:solidFill>
                <a:latin typeface="Arial"/>
                <a:ea typeface="Arial"/>
                <a:cs typeface="Arial"/>
              </a:defRPr>
            </a:lvl4pPr>
            <a:lvl5pPr>
              <a:defRPr sz="1950" b="0">
                <a:solidFill>
                  <a:srgbClr val="A75331"/>
                </a:solidFill>
                <a:latin typeface="Arial"/>
                <a:ea typeface="Arial"/>
                <a:cs typeface="Arial"/>
              </a:defRPr>
            </a:lvl5pPr>
            <a:lvl6pPr>
              <a:defRPr sz="1950" b="0">
                <a:solidFill>
                  <a:srgbClr val="A75331"/>
                </a:solidFill>
                <a:latin typeface="Arial"/>
                <a:ea typeface="Arial"/>
                <a:cs typeface="Arial"/>
              </a:defRPr>
            </a:lvl6pPr>
            <a:lvl7pPr>
              <a:defRPr sz="1950" b="0">
                <a:solidFill>
                  <a:srgbClr val="A75331"/>
                </a:solidFill>
                <a:latin typeface="Arial"/>
                <a:ea typeface="Arial"/>
                <a:cs typeface="Arial"/>
              </a:defRPr>
            </a:lvl7pPr>
            <a:lvl8pPr>
              <a:defRPr sz="1950" b="0">
                <a:solidFill>
                  <a:srgbClr val="A75331"/>
                </a:solidFill>
                <a:latin typeface="Arial"/>
                <a:ea typeface="Arial"/>
                <a:cs typeface="Arial"/>
              </a:defRPr>
            </a:lvl8pPr>
            <a:lvl9pPr>
              <a:defRPr sz="1950" b="0">
                <a:solidFill>
                  <a:srgbClr val="A75331"/>
                </a:solidFill>
                <a:latin typeface="Arial"/>
                <a:ea typeface="Arial"/>
                <a:cs typeface="Arial"/>
              </a:defRPr>
            </a:lvl9pPr>
          </a:lstStyle>
          <a:p xmlns:a="http://schemas.openxmlformats.org/drawingml/2006/main">
            <a:pPr>
              <a:defRPr sz="1950" b="0">
                <a:solidFill>
                  <a:srgbClr val="A75331"/>
                </a:solidFill>
                <a:latin typeface="Arial"/>
                <a:ea typeface="Arial"/>
                <a:cs typeface="Arial"/>
              </a:defRPr>
            </a:pPr>
            <a:r>
              <a:rPr sz="1950" b="0">
                <a:solidFill>
                  <a:srgbClr val="A75331"/>
                </a:solidFill>
                <a:latin typeface="Arial"/>
                <a:ea typeface="Arial"/>
                <a:cs typeface="Arial"/>
              </a:rPr>
              <a:t>No combined score, cutoffs, employee labels, or employment use.</a:t>
            </a:r>
          </a:p>
        </p:txBody>
      </p:sp>
    </p:spTree>
    <p:extLst>
      <p:ext uri="{BB962C8B-B14F-4D97-AF65-F5344CB8AC3E}">
        <p14:creationId xmlns:p14="http://schemas.microsoft.com/office/powerpoint/2010/main" val="1656591401"/>
      </p:ext>
    </p:extLst>
  </p:cSld>
</p:sld>
</file>

<file path=ppt/slides/slide12.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D0BB507-57D8-4CD8-A5CB-A82B4EC738D7}"/>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A6EACE6F-B5ED-45E9-884E-623E55DE84FC}"/>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The proposed builders paradox</a:t>
            </a:r>
          </a:p>
        </p:txBody>
      </p:sp>
      <p:sp>
        <p:nvSpPr>
          <p:cNvPr id="3" name="">
            <a:extLst xmlns:a="http://schemas.openxmlformats.org/drawingml/2006/main">
              <a:ext uri="{FF2B5EF4-FFF2-40B4-BE49-F238E27FC236}">
                <a16:creationId xmlns:a16="http://schemas.microsoft.com/office/drawing/2014/main" id="{42E14542-CEB9-4256-89C2-2BEEAB18D899}"/>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41FB3D9C-7F11-48EC-88FF-0AF232B38963}"/>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12</a:t>
            </a:r>
          </a:p>
        </p:txBody>
      </p:sp>
      <p:sp>
        <p:nvSpPr>
          <p:cNvPr id="5" name="">
            <a:extLst xmlns:a="http://schemas.openxmlformats.org/drawingml/2006/main">
              <a:ext uri="{FF2B5EF4-FFF2-40B4-BE49-F238E27FC236}">
                <a16:creationId xmlns:a16="http://schemas.microsoft.com/office/drawing/2014/main" id="{2B2F8B13-2F0D-4E2B-888A-3EE47EC78FF7}"/>
              </a:ext>
            </a:extLst>
          </p:cNvPr>
          <p:cNvSpPr>
            <a:spLocks xmlns:a="http://schemas.openxmlformats.org/drawingml/2006/main" noGrp="1"/>
          </p:cNvSpPr>
          <p:nvPr/>
        </p:nvSpPr>
        <p:spPr>
          <a:xfrm xmlns:a="http://schemas.openxmlformats.org/drawingml/2006/main">
            <a:off x="685800" y="2076450"/>
            <a:ext cx="10382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242F34"/>
                </a:solidFill>
                <a:latin typeface="Arial"/>
                <a:ea typeface="Arial"/>
                <a:cs typeface="Arial"/>
              </a:defRPr>
            </a:defPPr>
            <a:lvl1pPr>
              <a:defRPr sz="2475" b="0">
                <a:solidFill>
                  <a:srgbClr val="242F34"/>
                </a:solidFill>
                <a:latin typeface="Arial"/>
                <a:ea typeface="Arial"/>
                <a:cs typeface="Arial"/>
              </a:defRPr>
            </a:lvl1pPr>
            <a:lvl2pPr>
              <a:defRPr sz="2475" b="0">
                <a:solidFill>
                  <a:srgbClr val="242F34"/>
                </a:solidFill>
                <a:latin typeface="Arial"/>
                <a:ea typeface="Arial"/>
                <a:cs typeface="Arial"/>
              </a:defRPr>
            </a:lvl2pPr>
            <a:lvl3pPr>
              <a:defRPr sz="2475" b="0">
                <a:solidFill>
                  <a:srgbClr val="242F34"/>
                </a:solidFill>
                <a:latin typeface="Arial"/>
                <a:ea typeface="Arial"/>
                <a:cs typeface="Arial"/>
              </a:defRPr>
            </a:lvl3pPr>
            <a:lvl4pPr>
              <a:defRPr sz="2475" b="0">
                <a:solidFill>
                  <a:srgbClr val="242F34"/>
                </a:solidFill>
                <a:latin typeface="Arial"/>
                <a:ea typeface="Arial"/>
                <a:cs typeface="Arial"/>
              </a:defRPr>
            </a:lvl4pPr>
            <a:lvl5pPr>
              <a:defRPr sz="2475" b="0">
                <a:solidFill>
                  <a:srgbClr val="242F34"/>
                </a:solidFill>
                <a:latin typeface="Arial"/>
                <a:ea typeface="Arial"/>
                <a:cs typeface="Arial"/>
              </a:defRPr>
            </a:lvl5pPr>
            <a:lvl6pPr>
              <a:defRPr sz="2475" b="0">
                <a:solidFill>
                  <a:srgbClr val="242F34"/>
                </a:solidFill>
                <a:latin typeface="Arial"/>
                <a:ea typeface="Arial"/>
                <a:cs typeface="Arial"/>
              </a:defRPr>
            </a:lvl6pPr>
            <a:lvl7pPr>
              <a:defRPr sz="2475" b="0">
                <a:solidFill>
                  <a:srgbClr val="242F34"/>
                </a:solidFill>
                <a:latin typeface="Arial"/>
                <a:ea typeface="Arial"/>
                <a:cs typeface="Arial"/>
              </a:defRPr>
            </a:lvl7pPr>
            <a:lvl8pPr>
              <a:defRPr sz="2475" b="0">
                <a:solidFill>
                  <a:srgbClr val="242F34"/>
                </a:solidFill>
                <a:latin typeface="Arial"/>
                <a:ea typeface="Arial"/>
                <a:cs typeface="Arial"/>
              </a:defRPr>
            </a:lvl8pPr>
            <a:lvl9pPr>
              <a:defRPr sz="2475" b="0">
                <a:solidFill>
                  <a:srgbClr val="242F34"/>
                </a:solidFill>
                <a:latin typeface="Arial"/>
                <a:ea typeface="Arial"/>
                <a:cs typeface="Arial"/>
              </a:defRPr>
            </a:lvl9pPr>
          </a:lstStyle>
          <a:p xmlns:a="http://schemas.openxmlformats.org/drawingml/2006/main">
            <a:pPr>
              <a:defRPr sz="2475" b="0">
                <a:solidFill>
                  <a:srgbClr val="242F34"/>
                </a:solidFill>
                <a:latin typeface="Arial"/>
                <a:ea typeface="Arial"/>
                <a:cs typeface="Arial"/>
              </a:defRPr>
            </a:pPr>
            <a:r>
              <a:rPr sz="2475" b="0">
                <a:solidFill>
                  <a:srgbClr val="242F34"/>
                </a:solidFill>
                <a:latin typeface="Arial"/>
                <a:ea typeface="Arial"/>
                <a:cs typeface="Arial"/>
              </a:rPr>
              <a:t>Concentrated capability makes an employee difficult to release.</a:t>
            </a:r>
          </a:p>
        </p:txBody>
      </p:sp>
      <p:sp>
        <p:nvSpPr>
          <p:cNvPr id="6" name="">
            <a:extLst xmlns:a="http://schemas.openxmlformats.org/drawingml/2006/main">
              <a:ext uri="{FF2B5EF4-FFF2-40B4-BE49-F238E27FC236}">
                <a16:creationId xmlns:a16="http://schemas.microsoft.com/office/drawing/2014/main" id="{61456AEC-676F-4223-994B-DD3CE9D46417}"/>
              </a:ext>
            </a:extLst>
          </p:cNvPr>
          <p:cNvSpPr>
            <a:spLocks xmlns:a="http://schemas.openxmlformats.org/drawingml/2006/main" noGrp="1"/>
          </p:cNvSpPr>
          <p:nvPr/>
        </p:nvSpPr>
        <p:spPr>
          <a:xfrm xmlns:a="http://schemas.openxmlformats.org/drawingml/2006/main">
            <a:off x="685800" y="3152775"/>
            <a:ext cx="10382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242F34"/>
                </a:solidFill>
                <a:latin typeface="Arial"/>
                <a:ea typeface="Arial"/>
                <a:cs typeface="Arial"/>
              </a:defRPr>
            </a:defPPr>
            <a:lvl1pPr>
              <a:defRPr sz="2475" b="0">
                <a:solidFill>
                  <a:srgbClr val="242F34"/>
                </a:solidFill>
                <a:latin typeface="Arial"/>
                <a:ea typeface="Arial"/>
                <a:cs typeface="Arial"/>
              </a:defRPr>
            </a:lvl1pPr>
            <a:lvl2pPr>
              <a:defRPr sz="2475" b="0">
                <a:solidFill>
                  <a:srgbClr val="242F34"/>
                </a:solidFill>
                <a:latin typeface="Arial"/>
                <a:ea typeface="Arial"/>
                <a:cs typeface="Arial"/>
              </a:defRPr>
            </a:lvl2pPr>
            <a:lvl3pPr>
              <a:defRPr sz="2475" b="0">
                <a:solidFill>
                  <a:srgbClr val="242F34"/>
                </a:solidFill>
                <a:latin typeface="Arial"/>
                <a:ea typeface="Arial"/>
                <a:cs typeface="Arial"/>
              </a:defRPr>
            </a:lvl3pPr>
            <a:lvl4pPr>
              <a:defRPr sz="2475" b="0">
                <a:solidFill>
                  <a:srgbClr val="242F34"/>
                </a:solidFill>
                <a:latin typeface="Arial"/>
                <a:ea typeface="Arial"/>
                <a:cs typeface="Arial"/>
              </a:defRPr>
            </a:lvl4pPr>
            <a:lvl5pPr>
              <a:defRPr sz="2475" b="0">
                <a:solidFill>
                  <a:srgbClr val="242F34"/>
                </a:solidFill>
                <a:latin typeface="Arial"/>
                <a:ea typeface="Arial"/>
                <a:cs typeface="Arial"/>
              </a:defRPr>
            </a:lvl5pPr>
            <a:lvl6pPr>
              <a:defRPr sz="2475" b="0">
                <a:solidFill>
                  <a:srgbClr val="242F34"/>
                </a:solidFill>
                <a:latin typeface="Arial"/>
                <a:ea typeface="Arial"/>
                <a:cs typeface="Arial"/>
              </a:defRPr>
            </a:lvl6pPr>
            <a:lvl7pPr>
              <a:defRPr sz="2475" b="0">
                <a:solidFill>
                  <a:srgbClr val="242F34"/>
                </a:solidFill>
                <a:latin typeface="Arial"/>
                <a:ea typeface="Arial"/>
                <a:cs typeface="Arial"/>
              </a:defRPr>
            </a:lvl7pPr>
            <a:lvl8pPr>
              <a:defRPr sz="2475" b="0">
                <a:solidFill>
                  <a:srgbClr val="242F34"/>
                </a:solidFill>
                <a:latin typeface="Arial"/>
                <a:ea typeface="Arial"/>
                <a:cs typeface="Arial"/>
              </a:defRPr>
            </a:lvl8pPr>
            <a:lvl9pPr>
              <a:defRPr sz="2475" b="0">
                <a:solidFill>
                  <a:srgbClr val="242F34"/>
                </a:solidFill>
                <a:latin typeface="Arial"/>
                <a:ea typeface="Arial"/>
                <a:cs typeface="Arial"/>
              </a:defRPr>
            </a:lvl9pPr>
          </a:lstStyle>
          <a:p xmlns:a="http://schemas.openxmlformats.org/drawingml/2006/main">
            <a:pPr>
              <a:defRPr sz="2475" b="0">
                <a:solidFill>
                  <a:srgbClr val="242F34"/>
                </a:solidFill>
                <a:latin typeface="Arial"/>
                <a:ea typeface="Arial"/>
                <a:cs typeface="Arial"/>
              </a:defRPr>
            </a:pPr>
            <a:r>
              <a:rPr sz="2475" b="0">
                <a:solidFill>
                  <a:srgbClr val="242F34"/>
                </a:solidFill>
                <a:latin typeface="Arial"/>
                <a:ea typeface="Arial"/>
                <a:cs typeface="Arial"/>
              </a:rPr>
              <a:t>Continuity concerns delay a chosen development opportunity.</a:t>
            </a:r>
          </a:p>
        </p:txBody>
      </p:sp>
      <p:sp>
        <p:nvSpPr>
          <p:cNvPr id="7" name="">
            <a:extLst xmlns:a="http://schemas.openxmlformats.org/drawingml/2006/main">
              <a:ext uri="{FF2B5EF4-FFF2-40B4-BE49-F238E27FC236}">
                <a16:creationId xmlns:a16="http://schemas.microsoft.com/office/drawing/2014/main" id="{836C5A0E-A9E3-43E6-BC1F-FAB78D488BCE}"/>
              </a:ext>
            </a:extLst>
          </p:cNvPr>
          <p:cNvSpPr>
            <a:spLocks xmlns:a="http://schemas.openxmlformats.org/drawingml/2006/main" noGrp="1"/>
          </p:cNvSpPr>
          <p:nvPr/>
        </p:nvSpPr>
        <p:spPr>
          <a:xfrm xmlns:a="http://schemas.openxmlformats.org/drawingml/2006/main">
            <a:off x="685800" y="4229100"/>
            <a:ext cx="10382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242F34"/>
                </a:solidFill>
                <a:latin typeface="Arial"/>
                <a:ea typeface="Arial"/>
                <a:cs typeface="Arial"/>
              </a:defRPr>
            </a:defPPr>
            <a:lvl1pPr>
              <a:defRPr sz="2475" b="0">
                <a:solidFill>
                  <a:srgbClr val="242F34"/>
                </a:solidFill>
                <a:latin typeface="Arial"/>
                <a:ea typeface="Arial"/>
                <a:cs typeface="Arial"/>
              </a:defRPr>
            </a:lvl1pPr>
            <a:lvl2pPr>
              <a:defRPr sz="2475" b="0">
                <a:solidFill>
                  <a:srgbClr val="242F34"/>
                </a:solidFill>
                <a:latin typeface="Arial"/>
                <a:ea typeface="Arial"/>
                <a:cs typeface="Arial"/>
              </a:defRPr>
            </a:lvl2pPr>
            <a:lvl3pPr>
              <a:defRPr sz="2475" b="0">
                <a:solidFill>
                  <a:srgbClr val="242F34"/>
                </a:solidFill>
                <a:latin typeface="Arial"/>
                <a:ea typeface="Arial"/>
                <a:cs typeface="Arial"/>
              </a:defRPr>
            </a:lvl3pPr>
            <a:lvl4pPr>
              <a:defRPr sz="2475" b="0">
                <a:solidFill>
                  <a:srgbClr val="242F34"/>
                </a:solidFill>
                <a:latin typeface="Arial"/>
                <a:ea typeface="Arial"/>
                <a:cs typeface="Arial"/>
              </a:defRPr>
            </a:lvl4pPr>
            <a:lvl5pPr>
              <a:defRPr sz="2475" b="0">
                <a:solidFill>
                  <a:srgbClr val="242F34"/>
                </a:solidFill>
                <a:latin typeface="Arial"/>
                <a:ea typeface="Arial"/>
                <a:cs typeface="Arial"/>
              </a:defRPr>
            </a:lvl5pPr>
            <a:lvl6pPr>
              <a:defRPr sz="2475" b="0">
                <a:solidFill>
                  <a:srgbClr val="242F34"/>
                </a:solidFill>
                <a:latin typeface="Arial"/>
                <a:ea typeface="Arial"/>
                <a:cs typeface="Arial"/>
              </a:defRPr>
            </a:lvl6pPr>
            <a:lvl7pPr>
              <a:defRPr sz="2475" b="0">
                <a:solidFill>
                  <a:srgbClr val="242F34"/>
                </a:solidFill>
                <a:latin typeface="Arial"/>
                <a:ea typeface="Arial"/>
                <a:cs typeface="Arial"/>
              </a:defRPr>
            </a:lvl7pPr>
            <a:lvl8pPr>
              <a:defRPr sz="2475" b="0">
                <a:solidFill>
                  <a:srgbClr val="242F34"/>
                </a:solidFill>
                <a:latin typeface="Arial"/>
                <a:ea typeface="Arial"/>
                <a:cs typeface="Arial"/>
              </a:defRPr>
            </a:lvl8pPr>
            <a:lvl9pPr>
              <a:defRPr sz="2475" b="0">
                <a:solidFill>
                  <a:srgbClr val="242F34"/>
                </a:solidFill>
                <a:latin typeface="Arial"/>
                <a:ea typeface="Arial"/>
                <a:cs typeface="Arial"/>
              </a:defRPr>
            </a:lvl9pPr>
          </a:lstStyle>
          <a:p xmlns:a="http://schemas.openxmlformats.org/drawingml/2006/main">
            <a:pPr>
              <a:defRPr sz="2475" b="0">
                <a:solidFill>
                  <a:srgbClr val="242F34"/>
                </a:solidFill>
                <a:latin typeface="Arial"/>
                <a:ea typeface="Arial"/>
                <a:cs typeface="Arial"/>
              </a:defRPr>
            </a:pPr>
            <a:r>
              <a:rPr sz="2475" b="0">
                <a:solidFill>
                  <a:srgbClr val="242F34"/>
                </a:solidFill>
                <a:latin typeface="Arial"/>
                <a:ea typeface="Arial"/>
                <a:cs typeface="Arial"/>
              </a:rPr>
              <a:t>Delay preserves the same operational dependence.</a:t>
            </a:r>
          </a:p>
        </p:txBody>
      </p:sp>
      <p:sp>
        <p:nvSpPr>
          <p:cNvPr id="8" name="">
            <a:extLst xmlns:a="http://schemas.openxmlformats.org/drawingml/2006/main">
              <a:ext uri="{FF2B5EF4-FFF2-40B4-BE49-F238E27FC236}">
                <a16:creationId xmlns:a16="http://schemas.microsoft.com/office/drawing/2014/main" id="{D133800D-867D-4468-AE85-FA4ED302BE5A}"/>
              </a:ext>
            </a:extLst>
          </p:cNvPr>
          <p:cNvSpPr>
            <a:spLocks xmlns:a="http://schemas.openxmlformats.org/drawingml/2006/main" noGrp="1"/>
          </p:cNvSpPr>
          <p:nvPr/>
        </p:nvSpPr>
        <p:spPr>
          <a:xfrm xmlns:a="http://schemas.openxmlformats.org/drawingml/2006/main">
            <a:off x="685800" y="5572125"/>
            <a:ext cx="1057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A75331"/>
                </a:solidFill>
                <a:latin typeface="Arial"/>
                <a:ea typeface="Arial"/>
                <a:cs typeface="Arial"/>
              </a:defRPr>
            </a:defPPr>
            <a:lvl1pPr>
              <a:defRPr sz="1950" b="0">
                <a:solidFill>
                  <a:srgbClr val="A75331"/>
                </a:solidFill>
                <a:latin typeface="Arial"/>
                <a:ea typeface="Arial"/>
                <a:cs typeface="Arial"/>
              </a:defRPr>
            </a:lvl1pPr>
            <a:lvl2pPr>
              <a:defRPr sz="1950" b="0">
                <a:solidFill>
                  <a:srgbClr val="A75331"/>
                </a:solidFill>
                <a:latin typeface="Arial"/>
                <a:ea typeface="Arial"/>
                <a:cs typeface="Arial"/>
              </a:defRPr>
            </a:lvl2pPr>
            <a:lvl3pPr>
              <a:defRPr sz="1950" b="0">
                <a:solidFill>
                  <a:srgbClr val="A75331"/>
                </a:solidFill>
                <a:latin typeface="Arial"/>
                <a:ea typeface="Arial"/>
                <a:cs typeface="Arial"/>
              </a:defRPr>
            </a:lvl3pPr>
            <a:lvl4pPr>
              <a:defRPr sz="1950" b="0">
                <a:solidFill>
                  <a:srgbClr val="A75331"/>
                </a:solidFill>
                <a:latin typeface="Arial"/>
                <a:ea typeface="Arial"/>
                <a:cs typeface="Arial"/>
              </a:defRPr>
            </a:lvl4pPr>
            <a:lvl5pPr>
              <a:defRPr sz="1950" b="0">
                <a:solidFill>
                  <a:srgbClr val="A75331"/>
                </a:solidFill>
                <a:latin typeface="Arial"/>
                <a:ea typeface="Arial"/>
                <a:cs typeface="Arial"/>
              </a:defRPr>
            </a:lvl5pPr>
            <a:lvl6pPr>
              <a:defRPr sz="1950" b="0">
                <a:solidFill>
                  <a:srgbClr val="A75331"/>
                </a:solidFill>
                <a:latin typeface="Arial"/>
                <a:ea typeface="Arial"/>
                <a:cs typeface="Arial"/>
              </a:defRPr>
            </a:lvl6pPr>
            <a:lvl7pPr>
              <a:defRPr sz="1950" b="0">
                <a:solidFill>
                  <a:srgbClr val="A75331"/>
                </a:solidFill>
                <a:latin typeface="Arial"/>
                <a:ea typeface="Arial"/>
                <a:cs typeface="Arial"/>
              </a:defRPr>
            </a:lvl7pPr>
            <a:lvl8pPr>
              <a:defRPr sz="1950" b="0">
                <a:solidFill>
                  <a:srgbClr val="A75331"/>
                </a:solidFill>
                <a:latin typeface="Arial"/>
                <a:ea typeface="Arial"/>
                <a:cs typeface="Arial"/>
              </a:defRPr>
            </a:lvl8pPr>
            <a:lvl9pPr>
              <a:defRPr sz="1950" b="0">
                <a:solidFill>
                  <a:srgbClr val="A75331"/>
                </a:solidFill>
                <a:latin typeface="Arial"/>
                <a:ea typeface="Arial"/>
                <a:cs typeface="Arial"/>
              </a:defRPr>
            </a:lvl9pPr>
          </a:lstStyle>
          <a:p xmlns:a="http://schemas.openxmlformats.org/drawingml/2006/main">
            <a:pPr>
              <a:defRPr sz="1950" b="0">
                <a:solidFill>
                  <a:srgbClr val="A75331"/>
                </a:solidFill>
                <a:latin typeface="Arial"/>
                <a:ea typeface="Arial"/>
                <a:cs typeface="Arial"/>
              </a:defRPr>
            </a:pPr>
            <a:r>
              <a:rPr sz="1950" b="0">
                <a:solidFill>
                  <a:srgbClr val="A75331"/>
                </a:solidFill>
                <a:latin typeface="Arial"/>
                <a:ea typeface="Arial"/>
                <a:cs typeface="Arial"/>
              </a:rPr>
              <a:t>Testable rival accounts include role fit, preference, and scarcity.</a:t>
            </a:r>
          </a:p>
        </p:txBody>
      </p:sp>
    </p:spTree>
    <p:extLst>
      <p:ext uri="{BB962C8B-B14F-4D97-AF65-F5344CB8AC3E}">
        <p14:creationId xmlns:p14="http://schemas.microsoft.com/office/powerpoint/2010/main" val="1158049318"/>
      </p:ext>
    </p:extLst>
  </p:cSld>
</p:sld>
</file>

<file path=ppt/slides/slide13.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E576C08-1092-486C-AEEE-2244594F8968}"/>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F407370E-C4CE-48FC-8CFD-D97AADF8EBDB}"/>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The builder leader transition</a:t>
            </a:r>
          </a:p>
        </p:txBody>
      </p:sp>
      <p:sp>
        <p:nvSpPr>
          <p:cNvPr id="3" name="">
            <a:extLst xmlns:a="http://schemas.openxmlformats.org/drawingml/2006/main">
              <a:ext uri="{FF2B5EF4-FFF2-40B4-BE49-F238E27FC236}">
                <a16:creationId xmlns:a16="http://schemas.microsoft.com/office/drawing/2014/main" id="{825D8F1F-67C0-45D1-9E30-B3BB393995C4}"/>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98A60613-7E92-4FD0-8DCE-76EF574BAE49}"/>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13</a:t>
            </a:r>
          </a:p>
        </p:txBody>
      </p:sp>
      <p:sp>
        <p:nvSpPr>
          <p:cNvPr id="5" name="">
            <a:extLst xmlns:a="http://schemas.openxmlformats.org/drawingml/2006/main">
              <a:ext uri="{FF2B5EF4-FFF2-40B4-BE49-F238E27FC236}">
                <a16:creationId xmlns:a16="http://schemas.microsoft.com/office/drawing/2014/main" id="{40A3E1B5-FC4C-4AF5-BAB0-F1497E6055F6}"/>
              </a:ext>
            </a:extLst>
          </p:cNvPr>
          <p:cNvSpPr>
            <a:spLocks xmlns:a="http://schemas.openxmlformats.org/drawingml/2006/main" noGrp="1"/>
          </p:cNvSpPr>
          <p:nvPr/>
        </p:nvSpPr>
        <p:spPr>
          <a:xfrm xmlns:a="http://schemas.openxmlformats.org/drawingml/2006/main">
            <a:off x="685800" y="2143125"/>
            <a:ext cx="1066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825" b="1">
                <a:solidFill>
                  <a:srgbClr val="173E50"/>
                </a:solidFill>
                <a:latin typeface="Arial"/>
                <a:ea typeface="Arial"/>
                <a:cs typeface="Arial"/>
              </a:defRPr>
            </a:defPPr>
            <a:lvl1pPr>
              <a:defRPr sz="3825" b="1">
                <a:solidFill>
                  <a:srgbClr val="173E50"/>
                </a:solidFill>
                <a:latin typeface="Arial"/>
                <a:ea typeface="Arial"/>
                <a:cs typeface="Arial"/>
              </a:defRPr>
            </a:lvl1pPr>
            <a:lvl2pPr>
              <a:defRPr sz="3825" b="1">
                <a:solidFill>
                  <a:srgbClr val="173E50"/>
                </a:solidFill>
                <a:latin typeface="Arial"/>
                <a:ea typeface="Arial"/>
                <a:cs typeface="Arial"/>
              </a:defRPr>
            </a:lvl2pPr>
            <a:lvl3pPr>
              <a:defRPr sz="3825" b="1">
                <a:solidFill>
                  <a:srgbClr val="173E50"/>
                </a:solidFill>
                <a:latin typeface="Arial"/>
                <a:ea typeface="Arial"/>
                <a:cs typeface="Arial"/>
              </a:defRPr>
            </a:lvl3pPr>
            <a:lvl4pPr>
              <a:defRPr sz="3825" b="1">
                <a:solidFill>
                  <a:srgbClr val="173E50"/>
                </a:solidFill>
                <a:latin typeface="Arial"/>
                <a:ea typeface="Arial"/>
                <a:cs typeface="Arial"/>
              </a:defRPr>
            </a:lvl4pPr>
            <a:lvl5pPr>
              <a:defRPr sz="3825" b="1">
                <a:solidFill>
                  <a:srgbClr val="173E50"/>
                </a:solidFill>
                <a:latin typeface="Arial"/>
                <a:ea typeface="Arial"/>
                <a:cs typeface="Arial"/>
              </a:defRPr>
            </a:lvl5pPr>
            <a:lvl6pPr>
              <a:defRPr sz="3825" b="1">
                <a:solidFill>
                  <a:srgbClr val="173E50"/>
                </a:solidFill>
                <a:latin typeface="Arial"/>
                <a:ea typeface="Arial"/>
                <a:cs typeface="Arial"/>
              </a:defRPr>
            </a:lvl6pPr>
            <a:lvl7pPr>
              <a:defRPr sz="3825" b="1">
                <a:solidFill>
                  <a:srgbClr val="173E50"/>
                </a:solidFill>
                <a:latin typeface="Arial"/>
                <a:ea typeface="Arial"/>
                <a:cs typeface="Arial"/>
              </a:defRPr>
            </a:lvl7pPr>
            <a:lvl8pPr>
              <a:defRPr sz="3825" b="1">
                <a:solidFill>
                  <a:srgbClr val="173E50"/>
                </a:solidFill>
                <a:latin typeface="Arial"/>
                <a:ea typeface="Arial"/>
                <a:cs typeface="Arial"/>
              </a:defRPr>
            </a:lvl8pPr>
            <a:lvl9pPr>
              <a:defRPr sz="3825" b="1">
                <a:solidFill>
                  <a:srgbClr val="173E50"/>
                </a:solidFill>
                <a:latin typeface="Arial"/>
                <a:ea typeface="Arial"/>
                <a:cs typeface="Arial"/>
              </a:defRPr>
            </a:lvl9pPr>
          </a:lstStyle>
          <a:p xmlns:a="http://schemas.openxmlformats.org/drawingml/2006/main">
            <a:pPr>
              <a:defRPr sz="3825" b="1">
                <a:solidFill>
                  <a:srgbClr val="173E50"/>
                </a:solidFill>
                <a:latin typeface="Arial"/>
                <a:ea typeface="Arial"/>
                <a:cs typeface="Arial"/>
              </a:defRPr>
            </a:pPr>
            <a:r>
              <a:rPr sz="3825" b="1">
                <a:solidFill>
                  <a:srgbClr val="173E50"/>
                </a:solidFill>
                <a:latin typeface="Arial"/>
                <a:ea typeface="Arial"/>
                <a:cs typeface="Arial"/>
              </a:rPr>
              <a:t>Relevant domain judgment</a:t>
            </a:r>
          </a:p>
          <a:p xmlns:a="http://schemas.openxmlformats.org/drawingml/2006/main">
            <a:pPr>
              <a:defRPr sz="3825" b="1">
                <a:solidFill>
                  <a:srgbClr val="173E50"/>
                </a:solidFill>
                <a:latin typeface="Arial"/>
                <a:ea typeface="Arial"/>
                <a:cs typeface="Arial"/>
              </a:defRPr>
            </a:pPr>
            <a:r>
              <a:rPr sz="3825" b="1">
                <a:solidFill>
                  <a:srgbClr val="173E50"/>
                </a:solidFill>
                <a:latin typeface="Arial"/>
                <a:ea typeface="Arial"/>
                <a:cs typeface="Arial"/>
              </a:rPr>
              <a:t>with the ability to mobilize others</a:t>
            </a:r>
          </a:p>
        </p:txBody>
      </p:sp>
      <p:sp>
        <p:nvSpPr>
          <p:cNvPr id="6" name="">
            <a:extLst xmlns:a="http://schemas.openxmlformats.org/drawingml/2006/main">
              <a:ext uri="{FF2B5EF4-FFF2-40B4-BE49-F238E27FC236}">
                <a16:creationId xmlns:a16="http://schemas.microsoft.com/office/drawing/2014/main" id="{F2620FBC-26B3-4786-882E-C6D5D74CC168}"/>
              </a:ext>
            </a:extLst>
          </p:cNvPr>
          <p:cNvSpPr>
            <a:spLocks xmlns:a="http://schemas.openxmlformats.org/drawingml/2006/main" noGrp="1"/>
          </p:cNvSpPr>
          <p:nvPr/>
        </p:nvSpPr>
        <p:spPr>
          <a:xfrm xmlns:a="http://schemas.openxmlformats.org/drawingml/2006/main">
            <a:off x="685800" y="4191000"/>
            <a:ext cx="10668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242F34"/>
                </a:solidFill>
                <a:latin typeface="Arial"/>
                <a:ea typeface="Arial"/>
                <a:cs typeface="Arial"/>
              </a:defRPr>
            </a:defPPr>
            <a:lvl1pPr>
              <a:defRPr sz="2325" b="0">
                <a:solidFill>
                  <a:srgbClr val="242F34"/>
                </a:solidFill>
                <a:latin typeface="Arial"/>
                <a:ea typeface="Arial"/>
                <a:cs typeface="Arial"/>
              </a:defRPr>
            </a:lvl1pPr>
            <a:lvl2pPr>
              <a:defRPr sz="2325" b="0">
                <a:solidFill>
                  <a:srgbClr val="242F34"/>
                </a:solidFill>
                <a:latin typeface="Arial"/>
                <a:ea typeface="Arial"/>
                <a:cs typeface="Arial"/>
              </a:defRPr>
            </a:lvl2pPr>
            <a:lvl3pPr>
              <a:defRPr sz="2325" b="0">
                <a:solidFill>
                  <a:srgbClr val="242F34"/>
                </a:solidFill>
                <a:latin typeface="Arial"/>
                <a:ea typeface="Arial"/>
                <a:cs typeface="Arial"/>
              </a:defRPr>
            </a:lvl3pPr>
            <a:lvl4pPr>
              <a:defRPr sz="2325" b="0">
                <a:solidFill>
                  <a:srgbClr val="242F34"/>
                </a:solidFill>
                <a:latin typeface="Arial"/>
                <a:ea typeface="Arial"/>
                <a:cs typeface="Arial"/>
              </a:defRPr>
            </a:lvl4pPr>
            <a:lvl5pPr>
              <a:defRPr sz="2325" b="0">
                <a:solidFill>
                  <a:srgbClr val="242F34"/>
                </a:solidFill>
                <a:latin typeface="Arial"/>
                <a:ea typeface="Arial"/>
                <a:cs typeface="Arial"/>
              </a:defRPr>
            </a:lvl5pPr>
            <a:lvl6pPr>
              <a:defRPr sz="2325" b="0">
                <a:solidFill>
                  <a:srgbClr val="242F34"/>
                </a:solidFill>
                <a:latin typeface="Arial"/>
                <a:ea typeface="Arial"/>
                <a:cs typeface="Arial"/>
              </a:defRPr>
            </a:lvl6pPr>
            <a:lvl7pPr>
              <a:defRPr sz="2325" b="0">
                <a:solidFill>
                  <a:srgbClr val="242F34"/>
                </a:solidFill>
                <a:latin typeface="Arial"/>
                <a:ea typeface="Arial"/>
                <a:cs typeface="Arial"/>
              </a:defRPr>
            </a:lvl7pPr>
            <a:lvl8pPr>
              <a:defRPr sz="2325" b="0">
                <a:solidFill>
                  <a:srgbClr val="242F34"/>
                </a:solidFill>
                <a:latin typeface="Arial"/>
                <a:ea typeface="Arial"/>
                <a:cs typeface="Arial"/>
              </a:defRPr>
            </a:lvl8pPr>
            <a:lvl9pPr>
              <a:defRPr sz="2325" b="0">
                <a:solidFill>
                  <a:srgbClr val="242F34"/>
                </a:solidFill>
                <a:latin typeface="Arial"/>
                <a:ea typeface="Arial"/>
                <a:cs typeface="Arial"/>
              </a:defRPr>
            </a:lvl9pPr>
          </a:lstStyle>
          <a:p xmlns:a="http://schemas.openxmlformats.org/drawingml/2006/main">
            <a:pPr>
              <a:defRPr sz="2325" b="0">
                <a:solidFill>
                  <a:srgbClr val="242F34"/>
                </a:solidFill>
                <a:latin typeface="Arial"/>
                <a:ea typeface="Arial"/>
                <a:cs typeface="Arial"/>
              </a:defRPr>
            </a:pPr>
            <a:r>
              <a:rPr sz="2325" b="0">
                <a:solidFill>
                  <a:srgbClr val="242F34"/>
                </a:solidFill>
                <a:latin typeface="Arial"/>
                <a:ea typeface="Arial"/>
                <a:cs typeface="Arial"/>
              </a:rPr>
              <a:t>Practice requires an agreed assignment, real capacity,</a:t>
            </a:r>
          </a:p>
          <a:p xmlns:a="http://schemas.openxmlformats.org/drawingml/2006/main">
            <a:pPr>
              <a:defRPr sz="2325" b="0">
                <a:solidFill>
                  <a:srgbClr val="242F34"/>
                </a:solidFill>
                <a:latin typeface="Arial"/>
                <a:ea typeface="Arial"/>
                <a:cs typeface="Arial"/>
              </a:defRPr>
            </a:pPr>
            <a:r>
              <a:rPr sz="2325" b="0">
                <a:solidFill>
                  <a:srgbClr val="242F34"/>
                </a:solidFill>
                <a:latin typeface="Arial"/>
                <a:ea typeface="Arial"/>
                <a:cs typeface="Arial"/>
              </a:rPr>
              <a:t>and evidence about consequences for the team.</a:t>
            </a:r>
          </a:p>
        </p:txBody>
      </p:sp>
      <p:sp>
        <p:nvSpPr>
          <p:cNvPr id="7" name="">
            <a:extLst xmlns:a="http://schemas.openxmlformats.org/drawingml/2006/main">
              <a:ext uri="{FF2B5EF4-FFF2-40B4-BE49-F238E27FC236}">
                <a16:creationId xmlns:a16="http://schemas.microsoft.com/office/drawing/2014/main" id="{E259EF69-D985-4954-A3DB-50B29F312C4C}"/>
              </a:ext>
            </a:extLst>
          </p:cNvPr>
          <p:cNvSpPr>
            <a:spLocks xmlns:a="http://schemas.openxmlformats.org/drawingml/2006/main" noGrp="1"/>
          </p:cNvSpPr>
          <p:nvPr/>
        </p:nvSpPr>
        <p:spPr>
          <a:xfrm xmlns:a="http://schemas.openxmlformats.org/drawingml/2006/main">
            <a:off x="685800" y="5572125"/>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A75331"/>
                </a:solidFill>
                <a:latin typeface="Arial"/>
                <a:ea typeface="Arial"/>
                <a:cs typeface="Arial"/>
              </a:defRPr>
            </a:defPPr>
            <a:lvl1pPr>
              <a:defRPr sz="2025" b="0">
                <a:solidFill>
                  <a:srgbClr val="A75331"/>
                </a:solidFill>
                <a:latin typeface="Arial"/>
                <a:ea typeface="Arial"/>
                <a:cs typeface="Arial"/>
              </a:defRPr>
            </a:lvl1pPr>
            <a:lvl2pPr>
              <a:defRPr sz="2025" b="0">
                <a:solidFill>
                  <a:srgbClr val="A75331"/>
                </a:solidFill>
                <a:latin typeface="Arial"/>
                <a:ea typeface="Arial"/>
                <a:cs typeface="Arial"/>
              </a:defRPr>
            </a:lvl2pPr>
            <a:lvl3pPr>
              <a:defRPr sz="2025" b="0">
                <a:solidFill>
                  <a:srgbClr val="A75331"/>
                </a:solidFill>
                <a:latin typeface="Arial"/>
                <a:ea typeface="Arial"/>
                <a:cs typeface="Arial"/>
              </a:defRPr>
            </a:lvl3pPr>
            <a:lvl4pPr>
              <a:defRPr sz="2025" b="0">
                <a:solidFill>
                  <a:srgbClr val="A75331"/>
                </a:solidFill>
                <a:latin typeface="Arial"/>
                <a:ea typeface="Arial"/>
                <a:cs typeface="Arial"/>
              </a:defRPr>
            </a:lvl4pPr>
            <a:lvl5pPr>
              <a:defRPr sz="2025" b="0">
                <a:solidFill>
                  <a:srgbClr val="A75331"/>
                </a:solidFill>
                <a:latin typeface="Arial"/>
                <a:ea typeface="Arial"/>
                <a:cs typeface="Arial"/>
              </a:defRPr>
            </a:lvl5pPr>
            <a:lvl6pPr>
              <a:defRPr sz="2025" b="0">
                <a:solidFill>
                  <a:srgbClr val="A75331"/>
                </a:solidFill>
                <a:latin typeface="Arial"/>
                <a:ea typeface="Arial"/>
                <a:cs typeface="Arial"/>
              </a:defRPr>
            </a:lvl6pPr>
            <a:lvl7pPr>
              <a:defRPr sz="2025" b="0">
                <a:solidFill>
                  <a:srgbClr val="A75331"/>
                </a:solidFill>
                <a:latin typeface="Arial"/>
                <a:ea typeface="Arial"/>
                <a:cs typeface="Arial"/>
              </a:defRPr>
            </a:lvl7pPr>
            <a:lvl8pPr>
              <a:defRPr sz="2025" b="0">
                <a:solidFill>
                  <a:srgbClr val="A75331"/>
                </a:solidFill>
                <a:latin typeface="Arial"/>
                <a:ea typeface="Arial"/>
                <a:cs typeface="Arial"/>
              </a:defRPr>
            </a:lvl8pPr>
            <a:lvl9pPr>
              <a:defRPr sz="2025" b="0">
                <a:solidFill>
                  <a:srgbClr val="A75331"/>
                </a:solidFill>
                <a:latin typeface="Arial"/>
                <a:ea typeface="Arial"/>
                <a:cs typeface="Arial"/>
              </a:defRPr>
            </a:lvl9pPr>
          </a:lstStyle>
          <a:p xmlns:a="http://schemas.openxmlformats.org/drawingml/2006/main">
            <a:pPr>
              <a:defRPr sz="2025" b="0">
                <a:solidFill>
                  <a:srgbClr val="A75331"/>
                </a:solidFill>
                <a:latin typeface="Arial"/>
                <a:ea typeface="Arial"/>
                <a:cs typeface="Arial"/>
              </a:defRPr>
            </a:pPr>
            <a:r>
              <a:rPr sz="2025" b="0">
                <a:solidFill>
                  <a:srgbClr val="A75331"/>
                </a:solidFill>
                <a:latin typeface="Arial"/>
                <a:ea typeface="Arial"/>
                <a:cs typeface="Arial"/>
              </a:rPr>
              <a:t>The proposed curriculum has no demonstrated CVT effect.</a:t>
            </a:r>
          </a:p>
        </p:txBody>
      </p:sp>
    </p:spTree>
    <p:extLst>
      <p:ext uri="{BB962C8B-B14F-4D97-AF65-F5344CB8AC3E}">
        <p14:creationId xmlns:p14="http://schemas.microsoft.com/office/powerpoint/2010/main" val="1414409959"/>
      </p:ext>
    </p:extLst>
  </p:cSld>
</p:sld>
</file>

<file path=ppt/slides/slide14.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4F3457E-AA8A-451E-8F15-3112A18DF597}"/>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EXPERIMENTAL INSTRUMENT</a:t>
            </a:r>
          </a:p>
        </p:txBody>
      </p:sp>
      <p:sp>
        <p:nvSpPr>
          <p:cNvPr id="2" name="">
            <a:extLst xmlns:a="http://schemas.openxmlformats.org/drawingml/2006/main">
              <a:ext uri="{FF2B5EF4-FFF2-40B4-BE49-F238E27FC236}">
                <a16:creationId xmlns:a16="http://schemas.microsoft.com/office/drawing/2014/main" id="{6A27C846-5441-42A2-9B7F-438CB9D4D130}"/>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The diagnostic is a pilot item pool</a:t>
            </a:r>
          </a:p>
        </p:txBody>
      </p:sp>
      <p:sp>
        <p:nvSpPr>
          <p:cNvPr id="3" name="">
            <a:extLst xmlns:a="http://schemas.openxmlformats.org/drawingml/2006/main">
              <a:ext uri="{FF2B5EF4-FFF2-40B4-BE49-F238E27FC236}">
                <a16:creationId xmlns:a16="http://schemas.microsoft.com/office/drawing/2014/main" id="{1CFAA2E2-E5ED-4170-8804-FD67DA8B3164}"/>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19062887-B4FE-463A-938D-3826BB5ECACF}"/>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14</a:t>
            </a:r>
          </a:p>
        </p:txBody>
      </p:sp>
      <p:graphicFrame>
        <p:nvGraphicFramePr>
          <p:cNvPr id="5" name="">
            <a:extLst xmlns:a="http://schemas.openxmlformats.org/drawingml/2006/main">
              <a:ext uri="{FF2B5EF4-FFF2-40B4-BE49-F238E27FC236}">
                <a16:creationId xmlns:a16="http://schemas.microsoft.com/office/drawing/2014/main" id="{C9D3FB39-4B3F-4A5C-ACE7-1AA7FC89715C}"/>
              </a:ext>
            </a:extLst>
          </p:cNvPr>
          <p:cNvGraphicFramePr/>
          <p:nvPr/>
        </p:nvGraphicFramePr>
        <p:xfrm>
          <a:off xmlns:a="http://schemas.openxmlformats.org/drawingml/2006/main" x="685800" y="2000250"/>
          <a:ext xmlns:a="http://schemas.openxmlformats.org/drawingml/2006/main" cx="10820400" cy="2857500"/>
        </p:xfrm>
        <a:graphic xmlns:a="http://schemas.openxmlformats.org/drawingml/2006/main">
          <a:graphicData uri="http://schemas.openxmlformats.org/drawingml/2006/table">
            <a:tbl>
              <a:tblPr/>
              <a:tblGrid>
                <a:gridCol w="4000500"/>
                <a:gridCol w="6819900"/>
              </a:tblGrid>
              <a:tr h="714375">
                <a:tc>
                  <a:txBody>
                    <a:bodyPr lIns="133350" tIns="133350" rIns="133350" bIns="133350">
                      <a:noAutofit/>
                    </a:bodyPr>
                    <a:lstStyle/>
                    <a:p>
                      <a:r>
                        <a:rPr sz="1950" b="1">
                          <a:solidFill>
                            <a:srgbClr val="FFFFFF"/>
                          </a:solidFill>
                          <a:latin typeface="Arial"/>
                          <a:ea typeface="Arial"/>
                          <a:cs typeface="Arial"/>
                        </a:rPr>
                        <a:t>Content domains</a:t>
                      </a:r>
                    </a:p>
                  </a:txBody>
                  <a:tcPr marL="91440" marR="91440" marT="45720" marB="45720" anchor="ctr">
                    <a:lnL w="9525">
                      <a:solidFill>
                        <a:srgbClr val="CED5D4"/>
                      </a:solidFill>
                      <a:prstDash val="solid"/>
                    </a:lnL>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c>
                  <a:txBody>
                    <a:bodyPr lIns="133350" tIns="133350" rIns="133350" bIns="133350">
                      <a:noAutofit/>
                    </a:bodyPr>
                    <a:lstStyle/>
                    <a:p>
                      <a:r>
                        <a:rPr sz="1950" b="1">
                          <a:solidFill>
                            <a:srgbClr val="FFFFFF"/>
                          </a:solidFill>
                          <a:latin typeface="Arial"/>
                          <a:ea typeface="Arial"/>
                          <a:cs typeface="Arial"/>
                        </a:rPr>
                        <a:t>What responses describe</a:t>
                      </a:r>
                    </a:p>
                  </a:txBody>
                  <a:tcPr marL="91440" marR="91440" marT="45720" marB="45720" anchor="ctr">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r>
              <a:tr h="714375">
                <a:tc>
                  <a:txBody>
                    <a:bodyPr lIns="133350" tIns="133350" rIns="133350" bIns="133350">
                      <a:noAutofit/>
                    </a:bodyPr>
                    <a:lstStyle/>
                    <a:p>
                      <a:r>
                        <a:rPr sz="1950" b="0">
                          <a:solidFill>
                            <a:srgbClr val="242F34"/>
                          </a:solidFill>
                          <a:latin typeface="Arial"/>
                          <a:ea typeface="Arial"/>
                          <a:cs typeface="Arial"/>
                        </a:rPr>
                        <a:t>Evidence and coordination</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950" b="0">
                          <a:solidFill>
                            <a:srgbClr val="242F34"/>
                          </a:solidFill>
                          <a:latin typeface="Arial"/>
                          <a:ea typeface="Arial"/>
                          <a:cs typeface="Arial"/>
                        </a:rPr>
                        <a:t>Reported records and coordination experiences</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r h="714375">
                <a:tc>
                  <a:txBody>
                    <a:bodyPr lIns="133350" tIns="133350" rIns="133350" bIns="133350">
                      <a:noAutofit/>
                    </a:bodyPr>
                    <a:lstStyle/>
                    <a:p>
                      <a:r>
                        <a:rPr sz="1950" b="0">
                          <a:solidFill>
                            <a:srgbClr val="242F34"/>
                          </a:solidFill>
                          <a:latin typeface="Arial"/>
                          <a:ea typeface="Arial"/>
                          <a:cs typeface="Arial"/>
                        </a:rPr>
                        <a:t>Visibility and attribution</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EDF0EE"/>
                    </a:solidFill>
                  </a:tcPr>
                </a:tc>
                <a:tc>
                  <a:txBody>
                    <a:bodyPr lIns="133350" tIns="133350" rIns="133350" bIns="133350">
                      <a:noAutofit/>
                    </a:bodyPr>
                    <a:lstStyle/>
                    <a:p>
                      <a:r>
                        <a:rPr sz="1950" b="0">
                          <a:solidFill>
                            <a:srgbClr val="242F34"/>
                          </a:solidFill>
                          <a:latin typeface="Arial"/>
                          <a:ea typeface="Arial"/>
                          <a:cs typeface="Arial"/>
                        </a:rPr>
                        <a:t>Reported exposure and perceived credit accuracy</a:t>
                      </a:r>
                    </a:p>
                  </a:txBody>
                  <a:tcPr marL="91440" marR="91440" marT="45720" marB="45720" anchor="ctr">
                    <a:lnR w="9525">
                      <a:solidFill>
                        <a:srgbClr val="CED5D4"/>
                      </a:solidFill>
                      <a:prstDash val="solid"/>
                    </a:lnR>
                    <a:lnB w="9525">
                      <a:solidFill>
                        <a:srgbClr val="CED5D4"/>
                      </a:solidFill>
                      <a:prstDash val="solid"/>
                    </a:lnB>
                    <a:solidFill>
                      <a:srgbClr val="EDF0EE"/>
                    </a:solidFill>
                  </a:tcPr>
                </a:tc>
              </a:tr>
              <a:tr h="714375">
                <a:tc>
                  <a:txBody>
                    <a:bodyPr lIns="133350" tIns="133350" rIns="133350" bIns="133350">
                      <a:noAutofit/>
                    </a:bodyPr>
                    <a:lstStyle/>
                    <a:p>
                      <a:r>
                        <a:rPr sz="1950" b="0">
                          <a:solidFill>
                            <a:srgbClr val="242F34"/>
                          </a:solidFill>
                          <a:latin typeface="Arial"/>
                          <a:ea typeface="Arial"/>
                          <a:cs typeface="Arial"/>
                        </a:rPr>
                        <a:t>Influence and process</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950" b="0">
                          <a:solidFill>
                            <a:srgbClr val="242F34"/>
                          </a:solidFill>
                          <a:latin typeface="Arial"/>
                          <a:ea typeface="Arial"/>
                          <a:cs typeface="Arial"/>
                        </a:rPr>
                        <a:t>Reported access to decisions and evaluation criteria</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55B63824-8D53-470F-8795-85A0A0F46642}"/>
              </a:ext>
            </a:extLst>
          </p:cNvPr>
          <p:cNvSpPr>
            <a:spLocks xmlns:a="http://schemas.openxmlformats.org/drawingml/2006/main" noGrp="1"/>
          </p:cNvSpPr>
          <p:nvPr/>
        </p:nvSpPr>
        <p:spPr>
          <a:xfrm xmlns:a="http://schemas.openxmlformats.org/drawingml/2006/main">
            <a:off x="685800" y="53244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A75331"/>
                </a:solidFill>
                <a:latin typeface="Arial"/>
                <a:ea typeface="Arial"/>
                <a:cs typeface="Arial"/>
              </a:defRPr>
            </a:defPPr>
            <a:lvl1pPr>
              <a:defRPr sz="2250" b="1">
                <a:solidFill>
                  <a:srgbClr val="A75331"/>
                </a:solidFill>
                <a:latin typeface="Arial"/>
                <a:ea typeface="Arial"/>
                <a:cs typeface="Arial"/>
              </a:defRPr>
            </a:lvl1pPr>
            <a:lvl2pPr>
              <a:defRPr sz="2250" b="1">
                <a:solidFill>
                  <a:srgbClr val="A75331"/>
                </a:solidFill>
                <a:latin typeface="Arial"/>
                <a:ea typeface="Arial"/>
                <a:cs typeface="Arial"/>
              </a:defRPr>
            </a:lvl2pPr>
            <a:lvl3pPr>
              <a:defRPr sz="2250" b="1">
                <a:solidFill>
                  <a:srgbClr val="A75331"/>
                </a:solidFill>
                <a:latin typeface="Arial"/>
                <a:ea typeface="Arial"/>
                <a:cs typeface="Arial"/>
              </a:defRPr>
            </a:lvl3pPr>
            <a:lvl4pPr>
              <a:defRPr sz="2250" b="1">
                <a:solidFill>
                  <a:srgbClr val="A75331"/>
                </a:solidFill>
                <a:latin typeface="Arial"/>
                <a:ea typeface="Arial"/>
                <a:cs typeface="Arial"/>
              </a:defRPr>
            </a:lvl4pPr>
            <a:lvl5pPr>
              <a:defRPr sz="2250" b="1">
                <a:solidFill>
                  <a:srgbClr val="A75331"/>
                </a:solidFill>
                <a:latin typeface="Arial"/>
                <a:ea typeface="Arial"/>
                <a:cs typeface="Arial"/>
              </a:defRPr>
            </a:lvl5pPr>
            <a:lvl6pPr>
              <a:defRPr sz="2250" b="1">
                <a:solidFill>
                  <a:srgbClr val="A75331"/>
                </a:solidFill>
                <a:latin typeface="Arial"/>
                <a:ea typeface="Arial"/>
                <a:cs typeface="Arial"/>
              </a:defRPr>
            </a:lvl6pPr>
            <a:lvl7pPr>
              <a:defRPr sz="2250" b="1">
                <a:solidFill>
                  <a:srgbClr val="A75331"/>
                </a:solidFill>
                <a:latin typeface="Arial"/>
                <a:ea typeface="Arial"/>
                <a:cs typeface="Arial"/>
              </a:defRPr>
            </a:lvl7pPr>
            <a:lvl8pPr>
              <a:defRPr sz="2250" b="1">
                <a:solidFill>
                  <a:srgbClr val="A75331"/>
                </a:solidFill>
                <a:latin typeface="Arial"/>
                <a:ea typeface="Arial"/>
                <a:cs typeface="Arial"/>
              </a:defRPr>
            </a:lvl8pPr>
            <a:lvl9pPr>
              <a:defRPr sz="2250" b="1">
                <a:solidFill>
                  <a:srgbClr val="A75331"/>
                </a:solidFill>
                <a:latin typeface="Arial"/>
                <a:ea typeface="Arial"/>
                <a:cs typeface="Arial"/>
              </a:defRPr>
            </a:lvl9pPr>
          </a:lstStyle>
          <a:p xmlns:a="http://schemas.openxmlformats.org/drawingml/2006/main">
            <a:pPr>
              <a:defRPr sz="2250" b="1">
                <a:solidFill>
                  <a:srgbClr val="A75331"/>
                </a:solidFill>
                <a:latin typeface="Arial"/>
                <a:ea typeface="Arial"/>
                <a:cs typeface="Arial"/>
              </a:defRPr>
            </a:pPr>
            <a:r>
              <a:rPr sz="2250" b="1">
                <a:solidFill>
                  <a:srgbClr val="A75331"/>
                </a:solidFill>
                <a:latin typeface="Arial"/>
                <a:ea typeface="Arial"/>
                <a:cs typeface="Arial"/>
              </a:rPr>
              <a:t>24 original items plus 8 separate attribution items.</a:t>
            </a:r>
          </a:p>
          <a:p xmlns:a="http://schemas.openxmlformats.org/drawingml/2006/main">
            <a:pPr>
              <a:defRPr sz="2250" b="1">
                <a:solidFill>
                  <a:srgbClr val="A75331"/>
                </a:solidFill>
                <a:latin typeface="Arial"/>
                <a:ea typeface="Arial"/>
                <a:cs typeface="Arial"/>
              </a:defRPr>
            </a:pPr>
            <a:r>
              <a:rPr sz="2250" b="1">
                <a:solidFill>
                  <a:srgbClr val="A75331"/>
                </a:solidFill>
                <a:latin typeface="Arial"/>
                <a:ea typeface="Arial"/>
                <a:cs typeface="Arial"/>
              </a:rPr>
              <a:t>No total score, norms, types, or employment use.</a:t>
            </a:r>
          </a:p>
        </p:txBody>
      </p:sp>
    </p:spTree>
    <p:extLst>
      <p:ext uri="{BB962C8B-B14F-4D97-AF65-F5344CB8AC3E}">
        <p14:creationId xmlns:p14="http://schemas.microsoft.com/office/powerpoint/2010/main" val="1037248600"/>
      </p:ext>
    </p:extLst>
  </p:cSld>
</p:sld>
</file>

<file path=ppt/slides/slide15.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4CC9DBF-A086-4B7F-9749-91C18E1E0A8C}"/>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HYPOTHESES</a:t>
            </a:r>
          </a:p>
        </p:txBody>
      </p:sp>
      <p:sp>
        <p:nvSpPr>
          <p:cNvPr id="2" name="">
            <a:extLst xmlns:a="http://schemas.openxmlformats.org/drawingml/2006/main">
              <a:ext uri="{FF2B5EF4-FFF2-40B4-BE49-F238E27FC236}">
                <a16:creationId xmlns:a16="http://schemas.microsoft.com/office/drawing/2014/main" id="{6EF2F45F-585A-4B64-B2AF-3530393F0996}"/>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Examples of falsifiable predictions</a:t>
            </a:r>
          </a:p>
        </p:txBody>
      </p:sp>
      <p:sp>
        <p:nvSpPr>
          <p:cNvPr id="3" name="">
            <a:extLst xmlns:a="http://schemas.openxmlformats.org/drawingml/2006/main">
              <a:ext uri="{FF2B5EF4-FFF2-40B4-BE49-F238E27FC236}">
                <a16:creationId xmlns:a16="http://schemas.microsoft.com/office/drawing/2014/main" id="{538D6974-C302-4595-A5E9-D72B212D639F}"/>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F208BA94-DA1B-4D1C-A82A-DA3EF2BF57D7}"/>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15</a:t>
            </a:r>
          </a:p>
        </p:txBody>
      </p:sp>
      <p:graphicFrame>
        <p:nvGraphicFramePr>
          <p:cNvPr id="5" name="">
            <a:extLst xmlns:a="http://schemas.openxmlformats.org/drawingml/2006/main">
              <a:ext uri="{FF2B5EF4-FFF2-40B4-BE49-F238E27FC236}">
                <a16:creationId xmlns:a16="http://schemas.microsoft.com/office/drawing/2014/main" id="{7CE5D07C-4270-4802-A391-FC4B0BEB691D}"/>
              </a:ext>
            </a:extLst>
          </p:cNvPr>
          <p:cNvGraphicFramePr/>
          <p:nvPr/>
        </p:nvGraphicFramePr>
        <p:xfrm>
          <a:off xmlns:a="http://schemas.openxmlformats.org/drawingml/2006/main" x="685800" y="1952625"/>
          <a:ext xmlns:a="http://schemas.openxmlformats.org/drawingml/2006/main" cx="10820400" cy="3524250"/>
        </p:xfrm>
        <a:graphic xmlns:a="http://schemas.openxmlformats.org/drawingml/2006/main">
          <a:graphicData uri="http://schemas.openxmlformats.org/drawingml/2006/table">
            <a:tbl>
              <a:tblPr/>
              <a:tblGrid>
                <a:gridCol w="1047750"/>
                <a:gridCol w="9772650"/>
              </a:tblGrid>
              <a:tr h="881063">
                <a:tc>
                  <a:txBody>
                    <a:bodyPr lIns="133350" tIns="133350" rIns="133350" bIns="133350">
                      <a:noAutofit/>
                    </a:bodyPr>
                    <a:lstStyle/>
                    <a:p>
                      <a:r>
                        <a:rPr sz="2025" b="1">
                          <a:solidFill>
                            <a:srgbClr val="FFFFFF"/>
                          </a:solidFill>
                          <a:latin typeface="Arial"/>
                          <a:ea typeface="Arial"/>
                          <a:cs typeface="Arial"/>
                        </a:rPr>
                        <a:t>ID</a:t>
                      </a:r>
                    </a:p>
                  </a:txBody>
                  <a:tcPr marL="91440" marR="91440" marT="45720" marB="45720" anchor="ctr">
                    <a:lnL w="9525">
                      <a:solidFill>
                        <a:srgbClr val="CED5D4"/>
                      </a:solidFill>
                      <a:prstDash val="solid"/>
                    </a:lnL>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c>
                  <a:txBody>
                    <a:bodyPr lIns="133350" tIns="133350" rIns="133350" bIns="133350">
                      <a:noAutofit/>
                    </a:bodyPr>
                    <a:lstStyle/>
                    <a:p>
                      <a:r>
                        <a:rPr sz="2025" b="1">
                          <a:solidFill>
                            <a:srgbClr val="FFFFFF"/>
                          </a:solidFill>
                          <a:latin typeface="Arial"/>
                          <a:ea typeface="Arial"/>
                          <a:cs typeface="Arial"/>
                        </a:rPr>
                        <a:t>Prediction</a:t>
                      </a:r>
                    </a:p>
                  </a:txBody>
                  <a:tcPr marL="91440" marR="91440" marT="45720" marB="45720" anchor="ctr">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r>
              <a:tr h="881063">
                <a:tc>
                  <a:txBody>
                    <a:bodyPr lIns="133350" tIns="133350" rIns="133350" bIns="133350">
                      <a:noAutofit/>
                    </a:bodyPr>
                    <a:lstStyle/>
                    <a:p>
                      <a:r>
                        <a:rPr sz="2025" b="0">
                          <a:solidFill>
                            <a:srgbClr val="242F34"/>
                          </a:solidFill>
                          <a:latin typeface="Arial"/>
                          <a:ea typeface="Arial"/>
                          <a:cs typeface="Arial"/>
                        </a:rPr>
                        <a:t>H1</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2025" b="0">
                          <a:solidFill>
                            <a:srgbClr val="242F34"/>
                          </a:solidFill>
                          <a:latin typeface="Arial"/>
                          <a:ea typeface="Arial"/>
                          <a:cs typeface="Arial"/>
                        </a:rPr>
                        <a:t>Earlier evidence exposure predicts later credit, conditional on contribution evidence</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r h="881063">
                <a:tc>
                  <a:txBody>
                    <a:bodyPr lIns="133350" tIns="133350" rIns="133350" bIns="133350">
                      <a:noAutofit/>
                    </a:bodyPr>
                    <a:lstStyle/>
                    <a:p>
                      <a:r>
                        <a:rPr sz="2025" b="0">
                          <a:solidFill>
                            <a:srgbClr val="242F34"/>
                          </a:solidFill>
                          <a:latin typeface="Arial"/>
                          <a:ea typeface="Arial"/>
                          <a:cs typeface="Arial"/>
                        </a:rPr>
                        <a:t>H2</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EDF0EE"/>
                    </a:solidFill>
                  </a:tcPr>
                </a:tc>
                <a:tc>
                  <a:txBody>
                    <a:bodyPr lIns="133350" tIns="133350" rIns="133350" bIns="133350">
                      <a:noAutofit/>
                    </a:bodyPr>
                    <a:lstStyle/>
                    <a:p>
                      <a:r>
                        <a:rPr sz="2025" b="0">
                          <a:solidFill>
                            <a:srgbClr val="242F34"/>
                          </a:solidFill>
                          <a:latin typeface="Arial"/>
                          <a:ea typeface="Arial"/>
                          <a:cs typeface="Arial"/>
                        </a:rPr>
                        <a:t>Structured records reduce the credit effect of irrelevant presenter prominence</a:t>
                      </a:r>
                    </a:p>
                  </a:txBody>
                  <a:tcPr marL="91440" marR="91440" marT="45720" marB="45720" anchor="ctr">
                    <a:lnR w="9525">
                      <a:solidFill>
                        <a:srgbClr val="CED5D4"/>
                      </a:solidFill>
                      <a:prstDash val="solid"/>
                    </a:lnR>
                    <a:lnB w="9525">
                      <a:solidFill>
                        <a:srgbClr val="CED5D4"/>
                      </a:solidFill>
                      <a:prstDash val="solid"/>
                    </a:lnB>
                    <a:solidFill>
                      <a:srgbClr val="EDF0EE"/>
                    </a:solidFill>
                  </a:tcPr>
                </a:tc>
              </a:tr>
              <a:tr h="881063">
                <a:tc>
                  <a:txBody>
                    <a:bodyPr lIns="133350" tIns="133350" rIns="133350" bIns="133350">
                      <a:noAutofit/>
                    </a:bodyPr>
                    <a:lstStyle/>
                    <a:p>
                      <a:r>
                        <a:rPr sz="2025" b="0">
                          <a:solidFill>
                            <a:srgbClr val="242F34"/>
                          </a:solidFill>
                          <a:latin typeface="Arial"/>
                          <a:ea typeface="Arial"/>
                          <a:cs typeface="Arial"/>
                        </a:rPr>
                        <a:t>H4</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2025" b="0">
                          <a:solidFill>
                            <a:srgbClr val="242F34"/>
                          </a:solidFill>
                          <a:latin typeface="Arial"/>
                          <a:ea typeface="Arial"/>
                          <a:cs typeface="Arial"/>
                        </a:rPr>
                        <a:t>Documented operational dependence predicts lower development access</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51134F53-E25B-4BA9-8F73-A6EFE148636F}"/>
              </a:ext>
            </a:extLst>
          </p:cNvPr>
          <p:cNvSpPr>
            <a:spLocks xmlns:a="http://schemas.openxmlformats.org/drawingml/2006/main" noGrp="1"/>
          </p:cNvSpPr>
          <p:nvPr/>
        </p:nvSpPr>
        <p:spPr>
          <a:xfrm xmlns:a="http://schemas.openxmlformats.org/drawingml/2006/main">
            <a:off x="685800" y="5734050"/>
            <a:ext cx="10572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A75331"/>
                </a:solidFill>
                <a:latin typeface="Arial"/>
                <a:ea typeface="Arial"/>
                <a:cs typeface="Arial"/>
              </a:defRPr>
            </a:defPPr>
            <a:lvl1pPr>
              <a:defRPr sz="1950" b="0">
                <a:solidFill>
                  <a:srgbClr val="A75331"/>
                </a:solidFill>
                <a:latin typeface="Arial"/>
                <a:ea typeface="Arial"/>
                <a:cs typeface="Arial"/>
              </a:defRPr>
            </a:lvl1pPr>
            <a:lvl2pPr>
              <a:defRPr sz="1950" b="0">
                <a:solidFill>
                  <a:srgbClr val="A75331"/>
                </a:solidFill>
                <a:latin typeface="Arial"/>
                <a:ea typeface="Arial"/>
                <a:cs typeface="Arial"/>
              </a:defRPr>
            </a:lvl2pPr>
            <a:lvl3pPr>
              <a:defRPr sz="1950" b="0">
                <a:solidFill>
                  <a:srgbClr val="A75331"/>
                </a:solidFill>
                <a:latin typeface="Arial"/>
                <a:ea typeface="Arial"/>
                <a:cs typeface="Arial"/>
              </a:defRPr>
            </a:lvl3pPr>
            <a:lvl4pPr>
              <a:defRPr sz="1950" b="0">
                <a:solidFill>
                  <a:srgbClr val="A75331"/>
                </a:solidFill>
                <a:latin typeface="Arial"/>
                <a:ea typeface="Arial"/>
                <a:cs typeface="Arial"/>
              </a:defRPr>
            </a:lvl4pPr>
            <a:lvl5pPr>
              <a:defRPr sz="1950" b="0">
                <a:solidFill>
                  <a:srgbClr val="A75331"/>
                </a:solidFill>
                <a:latin typeface="Arial"/>
                <a:ea typeface="Arial"/>
                <a:cs typeface="Arial"/>
              </a:defRPr>
            </a:lvl5pPr>
            <a:lvl6pPr>
              <a:defRPr sz="1950" b="0">
                <a:solidFill>
                  <a:srgbClr val="A75331"/>
                </a:solidFill>
                <a:latin typeface="Arial"/>
                <a:ea typeface="Arial"/>
                <a:cs typeface="Arial"/>
              </a:defRPr>
            </a:lvl6pPr>
            <a:lvl7pPr>
              <a:defRPr sz="1950" b="0">
                <a:solidFill>
                  <a:srgbClr val="A75331"/>
                </a:solidFill>
                <a:latin typeface="Arial"/>
                <a:ea typeface="Arial"/>
                <a:cs typeface="Arial"/>
              </a:defRPr>
            </a:lvl7pPr>
            <a:lvl8pPr>
              <a:defRPr sz="1950" b="0">
                <a:solidFill>
                  <a:srgbClr val="A75331"/>
                </a:solidFill>
                <a:latin typeface="Arial"/>
                <a:ea typeface="Arial"/>
                <a:cs typeface="Arial"/>
              </a:defRPr>
            </a:lvl8pPr>
            <a:lvl9pPr>
              <a:defRPr sz="1950" b="0">
                <a:solidFill>
                  <a:srgbClr val="A75331"/>
                </a:solidFill>
                <a:latin typeface="Arial"/>
                <a:ea typeface="Arial"/>
                <a:cs typeface="Arial"/>
              </a:defRPr>
            </a:lvl9pPr>
          </a:lstStyle>
          <a:p xmlns:a="http://schemas.openxmlformats.org/drawingml/2006/main">
            <a:pPr>
              <a:defRPr sz="1950" b="0">
                <a:solidFill>
                  <a:srgbClr val="A75331"/>
                </a:solidFill>
                <a:latin typeface="Arial"/>
                <a:ea typeface="Arial"/>
                <a:cs typeface="Arial"/>
              </a:defRPr>
            </a:pPr>
            <a:r>
              <a:rPr sz="1950" b="0">
                <a:solidFill>
                  <a:srgbClr val="A75331"/>
                </a:solidFill>
                <a:latin typeface="Arial"/>
                <a:ea typeface="Arial"/>
                <a:cs typeface="Arial"/>
              </a:rPr>
              <a:t>The protocol specifies thirteen hypotheses with a label crosswalk.</a:t>
            </a:r>
          </a:p>
        </p:txBody>
      </p:sp>
    </p:spTree>
    <p:extLst>
      <p:ext uri="{BB962C8B-B14F-4D97-AF65-F5344CB8AC3E}">
        <p14:creationId xmlns:p14="http://schemas.microsoft.com/office/powerpoint/2010/main" val="853634998"/>
      </p:ext>
    </p:extLst>
  </p:cSld>
</p:sld>
</file>

<file path=ppt/slides/slide16.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532C07B-6777-442B-94FC-FDE6F1487FEA}"/>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B80DE873-199B-4A71-AEE4-A2F49FC4807E}"/>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A staged research program</a:t>
            </a:r>
          </a:p>
        </p:txBody>
      </p:sp>
      <p:sp>
        <p:nvSpPr>
          <p:cNvPr id="3" name="">
            <a:extLst xmlns:a="http://schemas.openxmlformats.org/drawingml/2006/main">
              <a:ext uri="{FF2B5EF4-FFF2-40B4-BE49-F238E27FC236}">
                <a16:creationId xmlns:a16="http://schemas.microsoft.com/office/drawing/2014/main" id="{1283F3C5-2EB7-469E-A1A7-45777A7CB50F}"/>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57A0BB62-B042-491B-81FE-A894A87F7CBC}"/>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16</a:t>
            </a:r>
          </a:p>
        </p:txBody>
      </p:sp>
      <p:graphicFrame>
        <p:nvGraphicFramePr>
          <p:cNvPr id="5" name="">
            <a:extLst xmlns:a="http://schemas.openxmlformats.org/drawingml/2006/main">
              <a:ext uri="{FF2B5EF4-FFF2-40B4-BE49-F238E27FC236}">
                <a16:creationId xmlns:a16="http://schemas.microsoft.com/office/drawing/2014/main" id="{B6ED2DB3-5B1E-480E-AFE0-A737FD6C32C0}"/>
              </a:ext>
            </a:extLst>
          </p:cNvPr>
          <p:cNvGraphicFramePr/>
          <p:nvPr/>
        </p:nvGraphicFramePr>
        <p:xfrm>
          <a:off xmlns:a="http://schemas.openxmlformats.org/drawingml/2006/main" x="685800" y="1952625"/>
          <a:ext xmlns:a="http://schemas.openxmlformats.org/drawingml/2006/main" cx="10820400" cy="3429000"/>
        </p:xfrm>
        <a:graphic xmlns:a="http://schemas.openxmlformats.org/drawingml/2006/main">
          <a:graphicData uri="http://schemas.openxmlformats.org/drawingml/2006/table">
            <a:tbl>
              <a:tblPr/>
              <a:tblGrid>
                <a:gridCol w="1333500"/>
                <a:gridCol w="9486900"/>
              </a:tblGrid>
              <a:tr h="685800">
                <a:tc>
                  <a:txBody>
                    <a:bodyPr lIns="133350" tIns="133350" rIns="133350" bIns="133350">
                      <a:noAutofit/>
                    </a:bodyPr>
                    <a:lstStyle/>
                    <a:p>
                      <a:r>
                        <a:rPr sz="1950" b="1">
                          <a:solidFill>
                            <a:srgbClr val="FFFFFF"/>
                          </a:solidFill>
                          <a:latin typeface="Arial"/>
                          <a:ea typeface="Arial"/>
                          <a:cs typeface="Arial"/>
                        </a:rPr>
                        <a:t>Study</a:t>
                      </a:r>
                    </a:p>
                  </a:txBody>
                  <a:tcPr marL="91440" marR="91440" marT="45720" marB="45720" anchor="ctr">
                    <a:lnL w="9525">
                      <a:solidFill>
                        <a:srgbClr val="CED5D4"/>
                      </a:solidFill>
                      <a:prstDash val="solid"/>
                    </a:lnL>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c>
                  <a:txBody>
                    <a:bodyPr lIns="133350" tIns="133350" rIns="133350" bIns="133350">
                      <a:noAutofit/>
                    </a:bodyPr>
                    <a:lstStyle/>
                    <a:p>
                      <a:r>
                        <a:rPr sz="1950" b="1">
                          <a:solidFill>
                            <a:srgbClr val="FFFFFF"/>
                          </a:solidFill>
                          <a:latin typeface="Arial"/>
                          <a:ea typeface="Arial"/>
                          <a:cs typeface="Arial"/>
                        </a:rPr>
                        <a:t>Design and principal endpoint</a:t>
                      </a:r>
                    </a:p>
                  </a:txBody>
                  <a:tcPr marL="91440" marR="91440" marT="45720" marB="45720" anchor="ctr">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r>
              <a:tr h="685800">
                <a:tc>
                  <a:txBody>
                    <a:bodyPr lIns="133350" tIns="133350" rIns="133350" bIns="133350">
                      <a:noAutofit/>
                    </a:bodyPr>
                    <a:lstStyle/>
                    <a:p>
                      <a:r>
                        <a:rPr sz="1950" b="0">
                          <a:solidFill>
                            <a:srgbClr val="242F34"/>
                          </a:solidFill>
                          <a:latin typeface="Arial"/>
                          <a:ea typeface="Arial"/>
                          <a:cs typeface="Arial"/>
                        </a:rPr>
                        <a:t>A</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950" b="0">
                          <a:solidFill>
                            <a:srgbClr val="242F34"/>
                          </a:solidFill>
                          <a:latin typeface="Arial"/>
                          <a:ea typeface="Arial"/>
                          <a:cs typeface="Arial"/>
                        </a:rPr>
                        <a:t>Longitudinal episodes, credit, recognition, and opportunity</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r h="685800">
                <a:tc>
                  <a:txBody>
                    <a:bodyPr lIns="133350" tIns="133350" rIns="133350" bIns="133350">
                      <a:noAutofit/>
                    </a:bodyPr>
                    <a:lstStyle/>
                    <a:p>
                      <a:r>
                        <a:rPr sz="1950" b="0">
                          <a:solidFill>
                            <a:srgbClr val="242F34"/>
                          </a:solidFill>
                          <a:latin typeface="Arial"/>
                          <a:ea typeface="Arial"/>
                          <a:cs typeface="Arial"/>
                        </a:rPr>
                        <a:t>B</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EDF0EE"/>
                    </a:solidFill>
                  </a:tcPr>
                </a:tc>
                <a:tc>
                  <a:txBody>
                    <a:bodyPr lIns="133350" tIns="133350" rIns="133350" bIns="133350">
                      <a:noAutofit/>
                    </a:bodyPr>
                    <a:lstStyle/>
                    <a:p>
                      <a:r>
                        <a:rPr sz="1950" b="0">
                          <a:solidFill>
                            <a:srgbClr val="242F34"/>
                          </a:solidFill>
                          <a:latin typeface="Arial"/>
                          <a:ea typeface="Arial"/>
                          <a:cs typeface="Arial"/>
                        </a:rPr>
                        <a:t>Randomized vignette, assigned credit</a:t>
                      </a:r>
                    </a:p>
                  </a:txBody>
                  <a:tcPr marL="91440" marR="91440" marT="45720" marB="45720" anchor="ctr">
                    <a:lnR w="9525">
                      <a:solidFill>
                        <a:srgbClr val="CED5D4"/>
                      </a:solidFill>
                      <a:prstDash val="solid"/>
                    </a:lnR>
                    <a:lnB w="9525">
                      <a:solidFill>
                        <a:srgbClr val="CED5D4"/>
                      </a:solidFill>
                      <a:prstDash val="solid"/>
                    </a:lnB>
                    <a:solidFill>
                      <a:srgbClr val="EDF0EE"/>
                    </a:solidFill>
                  </a:tcPr>
                </a:tc>
              </a:tr>
              <a:tr h="685800">
                <a:tc>
                  <a:txBody>
                    <a:bodyPr lIns="133350" tIns="133350" rIns="133350" bIns="133350">
                      <a:noAutofit/>
                    </a:bodyPr>
                    <a:lstStyle/>
                    <a:p>
                      <a:r>
                        <a:rPr sz="1950" b="0">
                          <a:solidFill>
                            <a:srgbClr val="242F34"/>
                          </a:solidFill>
                          <a:latin typeface="Arial"/>
                          <a:ea typeface="Arial"/>
                          <a:cs typeface="Arial"/>
                        </a:rPr>
                        <a:t>C</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950" b="0">
                          <a:solidFill>
                            <a:srgbClr val="242F34"/>
                          </a:solidFill>
                          <a:latin typeface="Arial"/>
                          <a:ea typeface="Arial"/>
                          <a:cs typeface="Arial"/>
                        </a:rPr>
                        <a:t>Protected capacity and transfer, development access</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r h="685800">
                <a:tc>
                  <a:txBody>
                    <a:bodyPr lIns="133350" tIns="133350" rIns="133350" bIns="133350">
                      <a:noAutofit/>
                    </a:bodyPr>
                    <a:lstStyle/>
                    <a:p>
                      <a:r>
                        <a:rPr sz="1950" b="0">
                          <a:solidFill>
                            <a:srgbClr val="242F34"/>
                          </a:solidFill>
                          <a:latin typeface="Arial"/>
                          <a:ea typeface="Arial"/>
                          <a:cs typeface="Arial"/>
                        </a:rPr>
                        <a:t>D</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EDF0EE"/>
                    </a:solidFill>
                  </a:tcPr>
                </a:tc>
                <a:tc>
                  <a:txBody>
                    <a:bodyPr lIns="133350" tIns="133350" rIns="133350" bIns="133350">
                      <a:noAutofit/>
                    </a:bodyPr>
                    <a:lstStyle/>
                    <a:p>
                      <a:r>
                        <a:rPr sz="1950" b="0">
                          <a:solidFill>
                            <a:srgbClr val="242F34"/>
                          </a:solidFill>
                          <a:latin typeface="Arial"/>
                          <a:ea typeface="Arial"/>
                          <a:cs typeface="Arial"/>
                        </a:rPr>
                        <a:t>Same curriculum in both arms, added capacity, decision quality</a:t>
                      </a:r>
                    </a:p>
                  </a:txBody>
                  <a:tcPr marL="91440" marR="91440" marT="45720" marB="45720" anchor="ctr">
                    <a:lnR w="9525">
                      <a:solidFill>
                        <a:srgbClr val="CED5D4"/>
                      </a:solidFill>
                      <a:prstDash val="solid"/>
                    </a:lnR>
                    <a:lnB w="9525">
                      <a:solidFill>
                        <a:srgbClr val="CED5D4"/>
                      </a:solidFill>
                      <a:prstDash val="solid"/>
                    </a:lnB>
                    <a:solidFill>
                      <a:srgbClr val="EDF0EE"/>
                    </a:solidFill>
                  </a:tcPr>
                </a:tc>
              </a:tr>
            </a:tbl>
          </a:graphicData>
        </a:graphic>
      </p:graphicFrame>
      <p:sp>
        <p:nvSpPr>
          <p:cNvPr id="6" name="">
            <a:extLst xmlns:a="http://schemas.openxmlformats.org/drawingml/2006/main">
              <a:ext uri="{FF2B5EF4-FFF2-40B4-BE49-F238E27FC236}">
                <a16:creationId xmlns:a16="http://schemas.microsoft.com/office/drawing/2014/main" id="{915D181A-1F32-4690-8D59-0FEB56D2C40C}"/>
              </a:ext>
            </a:extLst>
          </p:cNvPr>
          <p:cNvSpPr>
            <a:spLocks xmlns:a="http://schemas.openxmlformats.org/drawingml/2006/main" noGrp="1"/>
          </p:cNvSpPr>
          <p:nvPr/>
        </p:nvSpPr>
        <p:spPr>
          <a:xfrm xmlns:a="http://schemas.openxmlformats.org/drawingml/2006/main">
            <a:off x="685800" y="5667375"/>
            <a:ext cx="10572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A75331"/>
                </a:solidFill>
                <a:latin typeface="Arial"/>
                <a:ea typeface="Arial"/>
                <a:cs typeface="Arial"/>
              </a:defRPr>
            </a:defPPr>
            <a:lvl1pPr>
              <a:defRPr sz="2100" b="0">
                <a:solidFill>
                  <a:srgbClr val="A75331"/>
                </a:solidFill>
                <a:latin typeface="Arial"/>
                <a:ea typeface="Arial"/>
                <a:cs typeface="Arial"/>
              </a:defRPr>
            </a:lvl1pPr>
            <a:lvl2pPr>
              <a:defRPr sz="2100" b="0">
                <a:solidFill>
                  <a:srgbClr val="A75331"/>
                </a:solidFill>
                <a:latin typeface="Arial"/>
                <a:ea typeface="Arial"/>
                <a:cs typeface="Arial"/>
              </a:defRPr>
            </a:lvl2pPr>
            <a:lvl3pPr>
              <a:defRPr sz="2100" b="0">
                <a:solidFill>
                  <a:srgbClr val="A75331"/>
                </a:solidFill>
                <a:latin typeface="Arial"/>
                <a:ea typeface="Arial"/>
                <a:cs typeface="Arial"/>
              </a:defRPr>
            </a:lvl3pPr>
            <a:lvl4pPr>
              <a:defRPr sz="2100" b="0">
                <a:solidFill>
                  <a:srgbClr val="A75331"/>
                </a:solidFill>
                <a:latin typeface="Arial"/>
                <a:ea typeface="Arial"/>
                <a:cs typeface="Arial"/>
              </a:defRPr>
            </a:lvl4pPr>
            <a:lvl5pPr>
              <a:defRPr sz="2100" b="0">
                <a:solidFill>
                  <a:srgbClr val="A75331"/>
                </a:solidFill>
                <a:latin typeface="Arial"/>
                <a:ea typeface="Arial"/>
                <a:cs typeface="Arial"/>
              </a:defRPr>
            </a:lvl5pPr>
            <a:lvl6pPr>
              <a:defRPr sz="2100" b="0">
                <a:solidFill>
                  <a:srgbClr val="A75331"/>
                </a:solidFill>
                <a:latin typeface="Arial"/>
                <a:ea typeface="Arial"/>
                <a:cs typeface="Arial"/>
              </a:defRPr>
            </a:lvl6pPr>
            <a:lvl7pPr>
              <a:defRPr sz="2100" b="0">
                <a:solidFill>
                  <a:srgbClr val="A75331"/>
                </a:solidFill>
                <a:latin typeface="Arial"/>
                <a:ea typeface="Arial"/>
                <a:cs typeface="Arial"/>
              </a:defRPr>
            </a:lvl7pPr>
            <a:lvl8pPr>
              <a:defRPr sz="2100" b="0">
                <a:solidFill>
                  <a:srgbClr val="A75331"/>
                </a:solidFill>
                <a:latin typeface="Arial"/>
                <a:ea typeface="Arial"/>
                <a:cs typeface="Arial"/>
              </a:defRPr>
            </a:lvl8pPr>
            <a:lvl9pPr>
              <a:defRPr sz="2100" b="0">
                <a:solidFill>
                  <a:srgbClr val="A75331"/>
                </a:solidFill>
                <a:latin typeface="Arial"/>
                <a:ea typeface="Arial"/>
                <a:cs typeface="Arial"/>
              </a:defRPr>
            </a:lvl9pPr>
          </a:lstStyle>
          <a:p xmlns:a="http://schemas.openxmlformats.org/drawingml/2006/main">
            <a:pPr>
              <a:defRPr sz="2100" b="0">
                <a:solidFill>
                  <a:srgbClr val="A75331"/>
                </a:solidFill>
                <a:latin typeface="Arial"/>
                <a:ea typeface="Arial"/>
                <a:cs typeface="Arial"/>
              </a:defRPr>
            </a:pPr>
            <a:r>
              <a:rPr sz="2100" b="0">
                <a:solidFill>
                  <a:srgbClr val="A75331"/>
                </a:solidFill>
                <a:latin typeface="Arial"/>
                <a:ea typeface="Arial"/>
                <a:cs typeface="Arial"/>
              </a:rPr>
              <a:t>Study E adds an attribution cohort and a factorial experiment.</a:t>
            </a:r>
          </a:p>
        </p:txBody>
      </p:sp>
    </p:spTree>
    <p:extLst>
      <p:ext uri="{BB962C8B-B14F-4D97-AF65-F5344CB8AC3E}">
        <p14:creationId xmlns:p14="http://schemas.microsoft.com/office/powerpoint/2010/main" val="1736099254"/>
      </p:ext>
    </p:extLst>
  </p:cSld>
</p:sld>
</file>

<file path=ppt/slides/slide17.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4BF091C-B909-42AD-9D5F-E12E24A25332}"/>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16A9460F-BBAD-4501-954F-96630F3A48EA}"/>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Evidence that would change the framework</a:t>
            </a:r>
          </a:p>
        </p:txBody>
      </p:sp>
      <p:sp>
        <p:nvSpPr>
          <p:cNvPr id="3" name="">
            <a:extLst xmlns:a="http://schemas.openxmlformats.org/drawingml/2006/main">
              <a:ext uri="{FF2B5EF4-FFF2-40B4-BE49-F238E27FC236}">
                <a16:creationId xmlns:a16="http://schemas.microsoft.com/office/drawing/2014/main" id="{9E86193E-F2AB-4328-A51D-51C4956F835B}"/>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DD6CAEB4-7412-497D-83D2-F561C87197A2}"/>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17</a:t>
            </a:r>
          </a:p>
        </p:txBody>
      </p:sp>
      <p:sp>
        <p:nvSpPr>
          <p:cNvPr id="5" name="">
            <a:extLst xmlns:a="http://schemas.openxmlformats.org/drawingml/2006/main">
              <a:ext uri="{FF2B5EF4-FFF2-40B4-BE49-F238E27FC236}">
                <a16:creationId xmlns:a16="http://schemas.microsoft.com/office/drawing/2014/main" id="{6A69949B-0057-4490-B634-0D6DA70635B1}"/>
              </a:ext>
            </a:extLst>
          </p:cNvPr>
          <p:cNvSpPr>
            <a:spLocks xmlns:a="http://schemas.openxmlformats.org/drawingml/2006/main" noGrp="1"/>
          </p:cNvSpPr>
          <p:nvPr/>
        </p:nvSpPr>
        <p:spPr>
          <a:xfrm xmlns:a="http://schemas.openxmlformats.org/drawingml/2006/main">
            <a:off x="685800" y="2076450"/>
            <a:ext cx="10382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Better contribution measurement explains away the exposure association.</a:t>
            </a:r>
          </a:p>
        </p:txBody>
      </p:sp>
      <p:sp>
        <p:nvSpPr>
          <p:cNvPr id="6" name="">
            <a:extLst xmlns:a="http://schemas.openxmlformats.org/drawingml/2006/main">
              <a:ext uri="{FF2B5EF4-FFF2-40B4-BE49-F238E27FC236}">
                <a16:creationId xmlns:a16="http://schemas.microsoft.com/office/drawing/2014/main" id="{5F8ABE10-4BFC-49EA-BAAE-5BE199B54C8B}"/>
              </a:ext>
            </a:extLst>
          </p:cNvPr>
          <p:cNvSpPr>
            <a:spLocks xmlns:a="http://schemas.openxmlformats.org/drawingml/2006/main" noGrp="1"/>
          </p:cNvSpPr>
          <p:nvPr/>
        </p:nvSpPr>
        <p:spPr>
          <a:xfrm xmlns:a="http://schemas.openxmlformats.org/drawingml/2006/main">
            <a:off x="685800" y="3295650"/>
            <a:ext cx="10382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Structured records show precisely negligible benefit or amplify distortion.</a:t>
            </a:r>
          </a:p>
        </p:txBody>
      </p:sp>
      <p:sp>
        <p:nvSpPr>
          <p:cNvPr id="7" name="">
            <a:extLst xmlns:a="http://schemas.openxmlformats.org/drawingml/2006/main">
              <a:ext uri="{FF2B5EF4-FFF2-40B4-BE49-F238E27FC236}">
                <a16:creationId xmlns:a16="http://schemas.microsoft.com/office/drawing/2014/main" id="{634A4208-0467-4153-866C-2673F9069317}"/>
              </a:ext>
            </a:extLst>
          </p:cNvPr>
          <p:cNvSpPr>
            <a:spLocks xmlns:a="http://schemas.openxmlformats.org/drawingml/2006/main" noGrp="1"/>
          </p:cNvSpPr>
          <p:nvPr/>
        </p:nvSpPr>
        <p:spPr>
          <a:xfrm xmlns:a="http://schemas.openxmlformats.org/drawingml/2006/main">
            <a:off x="685800" y="4514850"/>
            <a:ext cx="10382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242F34"/>
                </a:solidFill>
                <a:latin typeface="Arial"/>
                <a:ea typeface="Arial"/>
                <a:cs typeface="Arial"/>
              </a:defRPr>
            </a:defPPr>
            <a:lvl1pPr>
              <a:defRPr sz="2400" b="0">
                <a:solidFill>
                  <a:srgbClr val="242F34"/>
                </a:solidFill>
                <a:latin typeface="Arial"/>
                <a:ea typeface="Arial"/>
                <a:cs typeface="Arial"/>
              </a:defRPr>
            </a:lvl1pPr>
            <a:lvl2pPr>
              <a:defRPr sz="2400" b="0">
                <a:solidFill>
                  <a:srgbClr val="242F34"/>
                </a:solidFill>
                <a:latin typeface="Arial"/>
                <a:ea typeface="Arial"/>
                <a:cs typeface="Arial"/>
              </a:defRPr>
            </a:lvl2pPr>
            <a:lvl3pPr>
              <a:defRPr sz="2400" b="0">
                <a:solidFill>
                  <a:srgbClr val="242F34"/>
                </a:solidFill>
                <a:latin typeface="Arial"/>
                <a:ea typeface="Arial"/>
                <a:cs typeface="Arial"/>
              </a:defRPr>
            </a:lvl3pPr>
            <a:lvl4pPr>
              <a:defRPr sz="2400" b="0">
                <a:solidFill>
                  <a:srgbClr val="242F34"/>
                </a:solidFill>
                <a:latin typeface="Arial"/>
                <a:ea typeface="Arial"/>
                <a:cs typeface="Arial"/>
              </a:defRPr>
            </a:lvl4pPr>
            <a:lvl5pPr>
              <a:defRPr sz="2400" b="0">
                <a:solidFill>
                  <a:srgbClr val="242F34"/>
                </a:solidFill>
                <a:latin typeface="Arial"/>
                <a:ea typeface="Arial"/>
                <a:cs typeface="Arial"/>
              </a:defRPr>
            </a:lvl5pPr>
            <a:lvl6pPr>
              <a:defRPr sz="2400" b="0">
                <a:solidFill>
                  <a:srgbClr val="242F34"/>
                </a:solidFill>
                <a:latin typeface="Arial"/>
                <a:ea typeface="Arial"/>
                <a:cs typeface="Arial"/>
              </a:defRPr>
            </a:lvl6pPr>
            <a:lvl7pPr>
              <a:defRPr sz="2400" b="0">
                <a:solidFill>
                  <a:srgbClr val="242F34"/>
                </a:solidFill>
                <a:latin typeface="Arial"/>
                <a:ea typeface="Arial"/>
                <a:cs typeface="Arial"/>
              </a:defRPr>
            </a:lvl7pPr>
            <a:lvl8pPr>
              <a:defRPr sz="2400" b="0">
                <a:solidFill>
                  <a:srgbClr val="242F34"/>
                </a:solidFill>
                <a:latin typeface="Arial"/>
                <a:ea typeface="Arial"/>
                <a:cs typeface="Arial"/>
              </a:defRPr>
            </a:lvl8pPr>
            <a:lvl9pPr>
              <a:defRPr sz="2400" b="0">
                <a:solidFill>
                  <a:srgbClr val="242F34"/>
                </a:solidFill>
                <a:latin typeface="Arial"/>
                <a:ea typeface="Arial"/>
                <a:cs typeface="Arial"/>
              </a:defRPr>
            </a:lvl9pPr>
          </a:lstStyle>
          <a:p xmlns:a="http://schemas.openxmlformats.org/drawingml/2006/main">
            <a:pPr>
              <a:defRPr sz="2400" b="0">
                <a:solidFill>
                  <a:srgbClr val="242F34"/>
                </a:solidFill>
                <a:latin typeface="Arial"/>
                <a:ea typeface="Arial"/>
                <a:cs typeface="Arial"/>
              </a:defRPr>
            </a:pPr>
            <a:r>
              <a:rPr sz="2400" b="0">
                <a:solidFill>
                  <a:srgbClr val="242F34"/>
                </a:solidFill>
                <a:latin typeface="Arial"/>
                <a:ea typeface="Arial"/>
                <a:cs typeface="Arial"/>
              </a:rPr>
              <a:t>Protected practice adds burden without improving the specified outcome.</a:t>
            </a:r>
          </a:p>
        </p:txBody>
      </p:sp>
    </p:spTree>
    <p:extLst>
      <p:ext uri="{BB962C8B-B14F-4D97-AF65-F5344CB8AC3E}">
        <p14:creationId xmlns:p14="http://schemas.microsoft.com/office/powerpoint/2010/main" val="646629951"/>
      </p:ext>
    </p:extLst>
  </p:cSld>
</p:sld>
</file>

<file path=ppt/slides/slide18.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B96F57C-19BF-4871-AC0B-A1CA382291D5}"/>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11B2C7C9-86E7-4451-8176-C4EA123D0164}"/>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The leadership kit</a:t>
            </a:r>
          </a:p>
        </p:txBody>
      </p:sp>
      <p:sp>
        <p:nvSpPr>
          <p:cNvPr id="3" name="">
            <a:extLst xmlns:a="http://schemas.openxmlformats.org/drawingml/2006/main">
              <a:ext uri="{FF2B5EF4-FFF2-40B4-BE49-F238E27FC236}">
                <a16:creationId xmlns:a16="http://schemas.microsoft.com/office/drawing/2014/main" id="{86A46C64-234B-4AA1-8664-A8D7F4ADDE12}"/>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9D4795FB-DC66-4E40-9409-34B5A5026EC0}"/>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18</a:t>
            </a:r>
          </a:p>
        </p:txBody>
      </p:sp>
      <p:sp>
        <p:nvSpPr>
          <p:cNvPr id="5" name="">
            <a:extLst xmlns:a="http://schemas.openxmlformats.org/drawingml/2006/main">
              <a:ext uri="{FF2B5EF4-FFF2-40B4-BE49-F238E27FC236}">
                <a16:creationId xmlns:a16="http://schemas.microsoft.com/office/drawing/2014/main" id="{00787868-B1EC-409A-9DE2-00F3D1BF510E}"/>
              </a:ext>
            </a:extLst>
          </p:cNvPr>
          <p:cNvSpPr>
            <a:spLocks xmlns:a="http://schemas.openxmlformats.org/drawingml/2006/main" noGrp="1"/>
          </p:cNvSpPr>
          <p:nvPr/>
        </p:nvSpPr>
        <p:spPr>
          <a:xfrm xmlns:a="http://schemas.openxmlformats.org/drawingml/2006/main">
            <a:off x="685800" y="20764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50"/>
                </a:solidFill>
                <a:latin typeface="Arial"/>
                <a:ea typeface="Arial"/>
                <a:cs typeface="Arial"/>
              </a:defRPr>
            </a:defPPr>
            <a:lvl1pPr>
              <a:defRPr sz="3225" b="1">
                <a:solidFill>
                  <a:srgbClr val="173E50"/>
                </a:solidFill>
                <a:latin typeface="Arial"/>
                <a:ea typeface="Arial"/>
                <a:cs typeface="Arial"/>
              </a:defRPr>
            </a:lvl1pPr>
            <a:lvl2pPr>
              <a:defRPr sz="3225" b="1">
                <a:solidFill>
                  <a:srgbClr val="173E50"/>
                </a:solidFill>
                <a:latin typeface="Arial"/>
                <a:ea typeface="Arial"/>
                <a:cs typeface="Arial"/>
              </a:defRPr>
            </a:lvl2pPr>
            <a:lvl3pPr>
              <a:defRPr sz="3225" b="1">
                <a:solidFill>
                  <a:srgbClr val="173E50"/>
                </a:solidFill>
                <a:latin typeface="Arial"/>
                <a:ea typeface="Arial"/>
                <a:cs typeface="Arial"/>
              </a:defRPr>
            </a:lvl3pPr>
            <a:lvl4pPr>
              <a:defRPr sz="3225" b="1">
                <a:solidFill>
                  <a:srgbClr val="173E50"/>
                </a:solidFill>
                <a:latin typeface="Arial"/>
                <a:ea typeface="Arial"/>
                <a:cs typeface="Arial"/>
              </a:defRPr>
            </a:lvl4pPr>
            <a:lvl5pPr>
              <a:defRPr sz="3225" b="1">
                <a:solidFill>
                  <a:srgbClr val="173E50"/>
                </a:solidFill>
                <a:latin typeface="Arial"/>
                <a:ea typeface="Arial"/>
                <a:cs typeface="Arial"/>
              </a:defRPr>
            </a:lvl5pPr>
            <a:lvl6pPr>
              <a:defRPr sz="3225" b="1">
                <a:solidFill>
                  <a:srgbClr val="173E50"/>
                </a:solidFill>
                <a:latin typeface="Arial"/>
                <a:ea typeface="Arial"/>
                <a:cs typeface="Arial"/>
              </a:defRPr>
            </a:lvl6pPr>
            <a:lvl7pPr>
              <a:defRPr sz="3225" b="1">
                <a:solidFill>
                  <a:srgbClr val="173E50"/>
                </a:solidFill>
                <a:latin typeface="Arial"/>
                <a:ea typeface="Arial"/>
                <a:cs typeface="Arial"/>
              </a:defRPr>
            </a:lvl7pPr>
            <a:lvl8pPr>
              <a:defRPr sz="3225" b="1">
                <a:solidFill>
                  <a:srgbClr val="173E50"/>
                </a:solidFill>
                <a:latin typeface="Arial"/>
                <a:ea typeface="Arial"/>
                <a:cs typeface="Arial"/>
              </a:defRPr>
            </a:lvl8pPr>
            <a:lvl9pPr>
              <a:defRPr sz="3225" b="1">
                <a:solidFill>
                  <a:srgbClr val="173E50"/>
                </a:solidFill>
                <a:latin typeface="Arial"/>
                <a:ea typeface="Arial"/>
                <a:cs typeface="Arial"/>
              </a:defRPr>
            </a:lvl9pPr>
          </a:lstStyle>
          <a:p xmlns:a="http://schemas.openxmlformats.org/drawingml/2006/main">
            <a:pPr>
              <a:defRPr sz="3225" b="1">
                <a:solidFill>
                  <a:srgbClr val="173E50"/>
                </a:solidFill>
                <a:latin typeface="Arial"/>
                <a:ea typeface="Arial"/>
                <a:cs typeface="Arial"/>
              </a:defRPr>
            </a:pPr>
            <a:r>
              <a:rPr sz="3225" b="1">
                <a:solidFill>
                  <a:srgbClr val="173E50"/>
                </a:solidFill>
                <a:latin typeface="Arial"/>
                <a:ea typeface="Arial"/>
                <a:cs typeface="Arial"/>
              </a:rPr>
              <a:t>A voluntary 90 day practice cycle</a:t>
            </a:r>
          </a:p>
        </p:txBody>
      </p:sp>
      <p:sp>
        <p:nvSpPr>
          <p:cNvPr id="6" name="">
            <a:extLst xmlns:a="http://schemas.openxmlformats.org/drawingml/2006/main">
              <a:ext uri="{FF2B5EF4-FFF2-40B4-BE49-F238E27FC236}">
                <a16:creationId xmlns:a16="http://schemas.microsoft.com/office/drawing/2014/main" id="{D06D6CB9-454D-4CE2-AADC-1CE50C9D3D46}"/>
              </a:ext>
            </a:extLst>
          </p:cNvPr>
          <p:cNvSpPr>
            <a:spLocks xmlns:a="http://schemas.openxmlformats.org/drawingml/2006/main" noGrp="1"/>
          </p:cNvSpPr>
          <p:nvPr/>
        </p:nvSpPr>
        <p:spPr>
          <a:xfrm xmlns:a="http://schemas.openxmlformats.org/drawingml/2006/main">
            <a:off x="685800" y="3095625"/>
            <a:ext cx="103822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242F34"/>
                </a:solidFill>
                <a:latin typeface="Arial"/>
                <a:ea typeface="Arial"/>
                <a:cs typeface="Arial"/>
              </a:defRPr>
            </a:defPPr>
            <a:lvl1pPr>
              <a:defRPr sz="2250" b="0">
                <a:solidFill>
                  <a:srgbClr val="242F34"/>
                </a:solidFill>
                <a:latin typeface="Arial"/>
                <a:ea typeface="Arial"/>
                <a:cs typeface="Arial"/>
              </a:defRPr>
            </a:lvl1pPr>
            <a:lvl2pPr>
              <a:defRPr sz="2250" b="0">
                <a:solidFill>
                  <a:srgbClr val="242F34"/>
                </a:solidFill>
                <a:latin typeface="Arial"/>
                <a:ea typeface="Arial"/>
                <a:cs typeface="Arial"/>
              </a:defRPr>
            </a:lvl2pPr>
            <a:lvl3pPr>
              <a:defRPr sz="2250" b="0">
                <a:solidFill>
                  <a:srgbClr val="242F34"/>
                </a:solidFill>
                <a:latin typeface="Arial"/>
                <a:ea typeface="Arial"/>
                <a:cs typeface="Arial"/>
              </a:defRPr>
            </a:lvl3pPr>
            <a:lvl4pPr>
              <a:defRPr sz="2250" b="0">
                <a:solidFill>
                  <a:srgbClr val="242F34"/>
                </a:solidFill>
                <a:latin typeface="Arial"/>
                <a:ea typeface="Arial"/>
                <a:cs typeface="Arial"/>
              </a:defRPr>
            </a:lvl4pPr>
            <a:lvl5pPr>
              <a:defRPr sz="2250" b="0">
                <a:solidFill>
                  <a:srgbClr val="242F34"/>
                </a:solidFill>
                <a:latin typeface="Arial"/>
                <a:ea typeface="Arial"/>
                <a:cs typeface="Arial"/>
              </a:defRPr>
            </a:lvl5pPr>
            <a:lvl6pPr>
              <a:defRPr sz="2250" b="0">
                <a:solidFill>
                  <a:srgbClr val="242F34"/>
                </a:solidFill>
                <a:latin typeface="Arial"/>
                <a:ea typeface="Arial"/>
                <a:cs typeface="Arial"/>
              </a:defRPr>
            </a:lvl6pPr>
            <a:lvl7pPr>
              <a:defRPr sz="2250" b="0">
                <a:solidFill>
                  <a:srgbClr val="242F34"/>
                </a:solidFill>
                <a:latin typeface="Arial"/>
                <a:ea typeface="Arial"/>
                <a:cs typeface="Arial"/>
              </a:defRPr>
            </a:lvl7pPr>
            <a:lvl8pPr>
              <a:defRPr sz="2250" b="0">
                <a:solidFill>
                  <a:srgbClr val="242F34"/>
                </a:solidFill>
                <a:latin typeface="Arial"/>
                <a:ea typeface="Arial"/>
                <a:cs typeface="Arial"/>
              </a:defRPr>
            </a:lvl8pPr>
            <a:lvl9pPr>
              <a:defRPr sz="2250" b="0">
                <a:solidFill>
                  <a:srgbClr val="242F34"/>
                </a:solidFill>
                <a:latin typeface="Arial"/>
                <a:ea typeface="Arial"/>
                <a:cs typeface="Arial"/>
              </a:defRPr>
            </a:lvl9pPr>
          </a:lstStyle>
          <a:p xmlns:a="http://schemas.openxmlformats.org/drawingml/2006/main">
            <a:pPr>
              <a:defRPr sz="2250" b="0">
                <a:solidFill>
                  <a:srgbClr val="242F34"/>
                </a:solidFill>
                <a:latin typeface="Arial"/>
                <a:ea typeface="Arial"/>
                <a:cs typeface="Arial"/>
              </a:defRPr>
            </a:pPr>
            <a:r>
              <a:rPr sz="2250" b="0">
                <a:solidFill>
                  <a:srgbClr val="242F34"/>
                </a:solidFill>
                <a:latin typeface="Arial"/>
                <a:ea typeface="Arial"/>
                <a:cs typeface="Arial"/>
              </a:rPr>
              <a:t>A chosen goal with actual work removed or transferred.</a:t>
            </a:r>
          </a:p>
        </p:txBody>
      </p:sp>
      <p:sp>
        <p:nvSpPr>
          <p:cNvPr id="7" name="">
            <a:extLst xmlns:a="http://schemas.openxmlformats.org/drawingml/2006/main">
              <a:ext uri="{FF2B5EF4-FFF2-40B4-BE49-F238E27FC236}">
                <a16:creationId xmlns:a16="http://schemas.microsoft.com/office/drawing/2014/main" id="{A788E4D9-7E03-44C7-82FE-E463A38FE0F4}"/>
              </a:ext>
            </a:extLst>
          </p:cNvPr>
          <p:cNvSpPr>
            <a:spLocks xmlns:a="http://schemas.openxmlformats.org/drawingml/2006/main" noGrp="1"/>
          </p:cNvSpPr>
          <p:nvPr/>
        </p:nvSpPr>
        <p:spPr>
          <a:xfrm xmlns:a="http://schemas.openxmlformats.org/drawingml/2006/main">
            <a:off x="685800" y="4000500"/>
            <a:ext cx="103822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242F34"/>
                </a:solidFill>
                <a:latin typeface="Arial"/>
                <a:ea typeface="Arial"/>
                <a:cs typeface="Arial"/>
              </a:defRPr>
            </a:defPPr>
            <a:lvl1pPr>
              <a:defRPr sz="2250" b="0">
                <a:solidFill>
                  <a:srgbClr val="242F34"/>
                </a:solidFill>
                <a:latin typeface="Arial"/>
                <a:ea typeface="Arial"/>
                <a:cs typeface="Arial"/>
              </a:defRPr>
            </a:lvl1pPr>
            <a:lvl2pPr>
              <a:defRPr sz="2250" b="0">
                <a:solidFill>
                  <a:srgbClr val="242F34"/>
                </a:solidFill>
                <a:latin typeface="Arial"/>
                <a:ea typeface="Arial"/>
                <a:cs typeface="Arial"/>
              </a:defRPr>
            </a:lvl2pPr>
            <a:lvl3pPr>
              <a:defRPr sz="2250" b="0">
                <a:solidFill>
                  <a:srgbClr val="242F34"/>
                </a:solidFill>
                <a:latin typeface="Arial"/>
                <a:ea typeface="Arial"/>
                <a:cs typeface="Arial"/>
              </a:defRPr>
            </a:lvl3pPr>
            <a:lvl4pPr>
              <a:defRPr sz="2250" b="0">
                <a:solidFill>
                  <a:srgbClr val="242F34"/>
                </a:solidFill>
                <a:latin typeface="Arial"/>
                <a:ea typeface="Arial"/>
                <a:cs typeface="Arial"/>
              </a:defRPr>
            </a:lvl4pPr>
            <a:lvl5pPr>
              <a:defRPr sz="2250" b="0">
                <a:solidFill>
                  <a:srgbClr val="242F34"/>
                </a:solidFill>
                <a:latin typeface="Arial"/>
                <a:ea typeface="Arial"/>
                <a:cs typeface="Arial"/>
              </a:defRPr>
            </a:lvl5pPr>
            <a:lvl6pPr>
              <a:defRPr sz="2250" b="0">
                <a:solidFill>
                  <a:srgbClr val="242F34"/>
                </a:solidFill>
                <a:latin typeface="Arial"/>
                <a:ea typeface="Arial"/>
                <a:cs typeface="Arial"/>
              </a:defRPr>
            </a:lvl6pPr>
            <a:lvl7pPr>
              <a:defRPr sz="2250" b="0">
                <a:solidFill>
                  <a:srgbClr val="242F34"/>
                </a:solidFill>
                <a:latin typeface="Arial"/>
                <a:ea typeface="Arial"/>
                <a:cs typeface="Arial"/>
              </a:defRPr>
            </a:lvl7pPr>
            <a:lvl8pPr>
              <a:defRPr sz="2250" b="0">
                <a:solidFill>
                  <a:srgbClr val="242F34"/>
                </a:solidFill>
                <a:latin typeface="Arial"/>
                <a:ea typeface="Arial"/>
                <a:cs typeface="Arial"/>
              </a:defRPr>
            </a:lvl8pPr>
            <a:lvl9pPr>
              <a:defRPr sz="2250" b="0">
                <a:solidFill>
                  <a:srgbClr val="242F34"/>
                </a:solidFill>
                <a:latin typeface="Arial"/>
                <a:ea typeface="Arial"/>
                <a:cs typeface="Arial"/>
              </a:defRPr>
            </a:lvl9pPr>
          </a:lstStyle>
          <a:p xmlns:a="http://schemas.openxmlformats.org/drawingml/2006/main">
            <a:pPr>
              <a:defRPr sz="2250" b="0">
                <a:solidFill>
                  <a:srgbClr val="242F34"/>
                </a:solidFill>
                <a:latin typeface="Arial"/>
                <a:ea typeface="Arial"/>
                <a:cs typeface="Arial"/>
              </a:defRPr>
            </a:pPr>
            <a:r>
              <a:rPr sz="2250" b="0">
                <a:solidFill>
                  <a:srgbClr val="242F34"/>
                </a:solidFill>
                <a:latin typeface="Arial"/>
                <a:ea typeface="Arial"/>
                <a:cs typeface="Arial"/>
              </a:rPr>
              <a:t>Decision briefs, supported delegation, and shared credit.</a:t>
            </a:r>
          </a:p>
        </p:txBody>
      </p:sp>
      <p:sp>
        <p:nvSpPr>
          <p:cNvPr id="8" name="">
            <a:extLst xmlns:a="http://schemas.openxmlformats.org/drawingml/2006/main">
              <a:ext uri="{FF2B5EF4-FFF2-40B4-BE49-F238E27FC236}">
                <a16:creationId xmlns:a16="http://schemas.microsoft.com/office/drawing/2014/main" id="{5793E2D7-A0CD-483E-9159-3C2F159465AC}"/>
              </a:ext>
            </a:extLst>
          </p:cNvPr>
          <p:cNvSpPr>
            <a:spLocks xmlns:a="http://schemas.openxmlformats.org/drawingml/2006/main" noGrp="1"/>
          </p:cNvSpPr>
          <p:nvPr/>
        </p:nvSpPr>
        <p:spPr>
          <a:xfrm xmlns:a="http://schemas.openxmlformats.org/drawingml/2006/main">
            <a:off x="685800" y="4905375"/>
            <a:ext cx="103822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242F34"/>
                </a:solidFill>
                <a:latin typeface="Arial"/>
                <a:ea typeface="Arial"/>
                <a:cs typeface="Arial"/>
              </a:defRPr>
            </a:defPPr>
            <a:lvl1pPr>
              <a:defRPr sz="2250" b="0">
                <a:solidFill>
                  <a:srgbClr val="242F34"/>
                </a:solidFill>
                <a:latin typeface="Arial"/>
                <a:ea typeface="Arial"/>
                <a:cs typeface="Arial"/>
              </a:defRPr>
            </a:lvl1pPr>
            <a:lvl2pPr>
              <a:defRPr sz="2250" b="0">
                <a:solidFill>
                  <a:srgbClr val="242F34"/>
                </a:solidFill>
                <a:latin typeface="Arial"/>
                <a:ea typeface="Arial"/>
                <a:cs typeface="Arial"/>
              </a:defRPr>
            </a:lvl2pPr>
            <a:lvl3pPr>
              <a:defRPr sz="2250" b="0">
                <a:solidFill>
                  <a:srgbClr val="242F34"/>
                </a:solidFill>
                <a:latin typeface="Arial"/>
                <a:ea typeface="Arial"/>
                <a:cs typeface="Arial"/>
              </a:defRPr>
            </a:lvl3pPr>
            <a:lvl4pPr>
              <a:defRPr sz="2250" b="0">
                <a:solidFill>
                  <a:srgbClr val="242F34"/>
                </a:solidFill>
                <a:latin typeface="Arial"/>
                <a:ea typeface="Arial"/>
                <a:cs typeface="Arial"/>
              </a:defRPr>
            </a:lvl4pPr>
            <a:lvl5pPr>
              <a:defRPr sz="2250" b="0">
                <a:solidFill>
                  <a:srgbClr val="242F34"/>
                </a:solidFill>
                <a:latin typeface="Arial"/>
                <a:ea typeface="Arial"/>
                <a:cs typeface="Arial"/>
              </a:defRPr>
            </a:lvl5pPr>
            <a:lvl6pPr>
              <a:defRPr sz="2250" b="0">
                <a:solidFill>
                  <a:srgbClr val="242F34"/>
                </a:solidFill>
                <a:latin typeface="Arial"/>
                <a:ea typeface="Arial"/>
                <a:cs typeface="Arial"/>
              </a:defRPr>
            </a:lvl6pPr>
            <a:lvl7pPr>
              <a:defRPr sz="2250" b="0">
                <a:solidFill>
                  <a:srgbClr val="242F34"/>
                </a:solidFill>
                <a:latin typeface="Arial"/>
                <a:ea typeface="Arial"/>
                <a:cs typeface="Arial"/>
              </a:defRPr>
            </a:lvl7pPr>
            <a:lvl8pPr>
              <a:defRPr sz="2250" b="0">
                <a:solidFill>
                  <a:srgbClr val="242F34"/>
                </a:solidFill>
                <a:latin typeface="Arial"/>
                <a:ea typeface="Arial"/>
                <a:cs typeface="Arial"/>
              </a:defRPr>
            </a:lvl8pPr>
            <a:lvl9pPr>
              <a:defRPr sz="2250" b="0">
                <a:solidFill>
                  <a:srgbClr val="242F34"/>
                </a:solidFill>
                <a:latin typeface="Arial"/>
                <a:ea typeface="Arial"/>
                <a:cs typeface="Arial"/>
              </a:defRPr>
            </a:lvl9pPr>
          </a:lstStyle>
          <a:p xmlns:a="http://schemas.openxmlformats.org/drawingml/2006/main">
            <a:pPr>
              <a:defRPr sz="2250" b="0">
                <a:solidFill>
                  <a:srgbClr val="242F34"/>
                </a:solidFill>
                <a:latin typeface="Arial"/>
                <a:ea typeface="Arial"/>
                <a:cs typeface="Arial"/>
              </a:defRPr>
            </a:pPr>
            <a:r>
              <a:rPr sz="2250" b="0">
                <a:solidFill>
                  <a:srgbClr val="242F34"/>
                </a:solidFill>
                <a:latin typeface="Arial"/>
                <a:ea typeface="Arial"/>
                <a:cs typeface="Arial"/>
              </a:rPr>
              <a:t>A review of outcomes, workload, and the participant’s preferred next step.</a:t>
            </a:r>
          </a:p>
        </p:txBody>
      </p:sp>
    </p:spTree>
    <p:extLst>
      <p:ext uri="{BB962C8B-B14F-4D97-AF65-F5344CB8AC3E}">
        <p14:creationId xmlns:p14="http://schemas.microsoft.com/office/powerpoint/2010/main" val="1449208366"/>
      </p:ext>
    </p:extLst>
  </p:cSld>
</p:sld>
</file>

<file path=ppt/slides/slide19.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AD8BF6C-1053-48F1-8F9B-DE4AAF934FE7}"/>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0B373AFA-F718-489D-9448-F438C4F7687C}"/>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The management audit</a:t>
            </a:r>
          </a:p>
        </p:txBody>
      </p:sp>
      <p:sp>
        <p:nvSpPr>
          <p:cNvPr id="3" name="">
            <a:extLst xmlns:a="http://schemas.openxmlformats.org/drawingml/2006/main">
              <a:ext uri="{FF2B5EF4-FFF2-40B4-BE49-F238E27FC236}">
                <a16:creationId xmlns:a16="http://schemas.microsoft.com/office/drawing/2014/main" id="{84DD8DB2-8DEA-4C65-B471-1FEB200C8396}"/>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614A4F59-C5B5-4082-83E0-74DC9DB471D1}"/>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19</a:t>
            </a:r>
          </a:p>
        </p:txBody>
      </p:sp>
      <p:graphicFrame>
        <p:nvGraphicFramePr>
          <p:cNvPr id="5" name="">
            <a:extLst xmlns:a="http://schemas.openxmlformats.org/drawingml/2006/main">
              <a:ext uri="{FF2B5EF4-FFF2-40B4-BE49-F238E27FC236}">
                <a16:creationId xmlns:a16="http://schemas.microsoft.com/office/drawing/2014/main" id="{1A8D6D21-0CA1-47FB-8DFB-66284C710E36}"/>
              </a:ext>
            </a:extLst>
          </p:cNvPr>
          <p:cNvGraphicFramePr/>
          <p:nvPr/>
        </p:nvGraphicFramePr>
        <p:xfrm>
          <a:off xmlns:a="http://schemas.openxmlformats.org/drawingml/2006/main" x="685800" y="2047875"/>
          <a:ext xmlns:a="http://schemas.openxmlformats.org/drawingml/2006/main" cx="10820400" cy="3143250"/>
        </p:xfrm>
        <a:graphic xmlns:a="http://schemas.openxmlformats.org/drawingml/2006/main">
          <a:graphicData uri="http://schemas.openxmlformats.org/drawingml/2006/table">
            <a:tbl>
              <a:tblPr/>
              <a:tblGrid>
                <a:gridCol w="3476625"/>
                <a:gridCol w="7343775"/>
              </a:tblGrid>
              <a:tr h="785813">
                <a:tc>
                  <a:txBody>
                    <a:bodyPr lIns="133350" tIns="133350" rIns="133350" bIns="133350">
                      <a:noAutofit/>
                    </a:bodyPr>
                    <a:lstStyle/>
                    <a:p>
                      <a:r>
                        <a:rPr sz="2025" b="1">
                          <a:solidFill>
                            <a:srgbClr val="FFFFFF"/>
                          </a:solidFill>
                          <a:latin typeface="Arial"/>
                          <a:ea typeface="Arial"/>
                          <a:cs typeface="Arial"/>
                        </a:rPr>
                        <a:t>Review stage</a:t>
                      </a:r>
                    </a:p>
                  </a:txBody>
                  <a:tcPr marL="91440" marR="91440" marT="45720" marB="45720" anchor="ctr">
                    <a:lnL w="9525">
                      <a:solidFill>
                        <a:srgbClr val="CED5D4"/>
                      </a:solidFill>
                      <a:prstDash val="solid"/>
                    </a:lnL>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c>
                  <a:txBody>
                    <a:bodyPr lIns="133350" tIns="133350" rIns="133350" bIns="133350">
                      <a:noAutofit/>
                    </a:bodyPr>
                    <a:lstStyle/>
                    <a:p>
                      <a:r>
                        <a:rPr sz="2025" b="1">
                          <a:solidFill>
                            <a:srgbClr val="FFFFFF"/>
                          </a:solidFill>
                          <a:latin typeface="Arial"/>
                          <a:ea typeface="Arial"/>
                          <a:cs typeface="Arial"/>
                        </a:rPr>
                        <a:t>Output</a:t>
                      </a:r>
                    </a:p>
                  </a:txBody>
                  <a:tcPr marL="91440" marR="91440" marT="45720" marB="45720" anchor="ctr">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r>
              <a:tr h="785813">
                <a:tc>
                  <a:txBody>
                    <a:bodyPr lIns="133350" tIns="133350" rIns="133350" bIns="133350">
                      <a:noAutofit/>
                    </a:bodyPr>
                    <a:lstStyle/>
                    <a:p>
                      <a:r>
                        <a:rPr sz="2025" b="0">
                          <a:solidFill>
                            <a:srgbClr val="242F34"/>
                          </a:solidFill>
                          <a:latin typeface="Arial"/>
                          <a:ea typeface="Arial"/>
                          <a:cs typeface="Arial"/>
                        </a:rPr>
                        <a:t>Scope and sample</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2025" b="0">
                          <a:solidFill>
                            <a:srgbClr val="242F34"/>
                          </a:solidFill>
                          <a:latin typeface="Arial"/>
                          <a:ea typeface="Arial"/>
                          <a:cs typeface="Arial"/>
                        </a:rPr>
                        <a:t>A dated charter and defensible selection rule</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r h="785813">
                <a:tc>
                  <a:txBody>
                    <a:bodyPr lIns="133350" tIns="133350" rIns="133350" bIns="133350">
                      <a:noAutofit/>
                    </a:bodyPr>
                    <a:lstStyle/>
                    <a:p>
                      <a:r>
                        <a:rPr sz="2025" b="0">
                          <a:solidFill>
                            <a:srgbClr val="242F34"/>
                          </a:solidFill>
                          <a:latin typeface="Arial"/>
                          <a:ea typeface="Arial"/>
                          <a:cs typeface="Arial"/>
                        </a:rPr>
                        <a:t>Evidence and credit</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EDF0EE"/>
                    </a:solidFill>
                  </a:tcPr>
                </a:tc>
                <a:tc>
                  <a:txBody>
                    <a:bodyPr lIns="133350" tIns="133350" rIns="133350" bIns="133350">
                      <a:noAutofit/>
                    </a:bodyPr>
                    <a:lstStyle/>
                    <a:p>
                      <a:r>
                        <a:rPr sz="2025" b="0">
                          <a:solidFill>
                            <a:srgbClr val="242F34"/>
                          </a:solidFill>
                          <a:latin typeface="Arial"/>
                          <a:ea typeface="Arial"/>
                          <a:cs typeface="Arial"/>
                        </a:rPr>
                        <a:t>Specific claims, corroboration, and unresolved questions</a:t>
                      </a:r>
                    </a:p>
                  </a:txBody>
                  <a:tcPr marL="91440" marR="91440" marT="45720" marB="45720" anchor="ctr">
                    <a:lnR w="9525">
                      <a:solidFill>
                        <a:srgbClr val="CED5D4"/>
                      </a:solidFill>
                      <a:prstDash val="solid"/>
                    </a:lnR>
                    <a:lnB w="9525">
                      <a:solidFill>
                        <a:srgbClr val="CED5D4"/>
                      </a:solidFill>
                      <a:prstDash val="solid"/>
                    </a:lnB>
                    <a:solidFill>
                      <a:srgbClr val="EDF0EE"/>
                    </a:solidFill>
                  </a:tcPr>
                </a:tc>
              </a:tr>
              <a:tr h="785813">
                <a:tc>
                  <a:txBody>
                    <a:bodyPr lIns="133350" tIns="133350" rIns="133350" bIns="133350">
                      <a:noAutofit/>
                    </a:bodyPr>
                    <a:lstStyle/>
                    <a:p>
                      <a:r>
                        <a:rPr sz="2025" b="0">
                          <a:solidFill>
                            <a:srgbClr val="242F34"/>
                          </a:solidFill>
                          <a:latin typeface="Arial"/>
                          <a:ea typeface="Arial"/>
                          <a:cs typeface="Arial"/>
                        </a:rPr>
                        <a:t>Opportunity and action</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2025" b="0">
                          <a:solidFill>
                            <a:srgbClr val="242F34"/>
                          </a:solidFill>
                          <a:latin typeface="Arial"/>
                          <a:ea typeface="Arial"/>
                          <a:cs typeface="Arial"/>
                        </a:rPr>
                        <a:t>Criteria, dependency plans, owners, and review dates</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9911A833-B04A-47DF-93CE-438ADD551F75}"/>
              </a:ext>
            </a:extLst>
          </p:cNvPr>
          <p:cNvSpPr>
            <a:spLocks xmlns:a="http://schemas.openxmlformats.org/drawingml/2006/main" noGrp="1"/>
          </p:cNvSpPr>
          <p:nvPr/>
        </p:nvSpPr>
        <p:spPr>
          <a:xfrm xmlns:a="http://schemas.openxmlformats.org/drawingml/2006/main">
            <a:off x="685800" y="5572125"/>
            <a:ext cx="10572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A75331"/>
                </a:solidFill>
                <a:latin typeface="Arial"/>
                <a:ea typeface="Arial"/>
                <a:cs typeface="Arial"/>
              </a:defRPr>
            </a:defPPr>
            <a:lvl1pPr>
              <a:defRPr sz="2100" b="0">
                <a:solidFill>
                  <a:srgbClr val="A75331"/>
                </a:solidFill>
                <a:latin typeface="Arial"/>
                <a:ea typeface="Arial"/>
                <a:cs typeface="Arial"/>
              </a:defRPr>
            </a:lvl1pPr>
            <a:lvl2pPr>
              <a:defRPr sz="2100" b="0">
                <a:solidFill>
                  <a:srgbClr val="A75331"/>
                </a:solidFill>
                <a:latin typeface="Arial"/>
                <a:ea typeface="Arial"/>
                <a:cs typeface="Arial"/>
              </a:defRPr>
            </a:lvl2pPr>
            <a:lvl3pPr>
              <a:defRPr sz="2100" b="0">
                <a:solidFill>
                  <a:srgbClr val="A75331"/>
                </a:solidFill>
                <a:latin typeface="Arial"/>
                <a:ea typeface="Arial"/>
                <a:cs typeface="Arial"/>
              </a:defRPr>
            </a:lvl3pPr>
            <a:lvl4pPr>
              <a:defRPr sz="2100" b="0">
                <a:solidFill>
                  <a:srgbClr val="A75331"/>
                </a:solidFill>
                <a:latin typeface="Arial"/>
                <a:ea typeface="Arial"/>
                <a:cs typeface="Arial"/>
              </a:defRPr>
            </a:lvl4pPr>
            <a:lvl5pPr>
              <a:defRPr sz="2100" b="0">
                <a:solidFill>
                  <a:srgbClr val="A75331"/>
                </a:solidFill>
                <a:latin typeface="Arial"/>
                <a:ea typeface="Arial"/>
                <a:cs typeface="Arial"/>
              </a:defRPr>
            </a:lvl5pPr>
            <a:lvl6pPr>
              <a:defRPr sz="2100" b="0">
                <a:solidFill>
                  <a:srgbClr val="A75331"/>
                </a:solidFill>
                <a:latin typeface="Arial"/>
                <a:ea typeface="Arial"/>
                <a:cs typeface="Arial"/>
              </a:defRPr>
            </a:lvl6pPr>
            <a:lvl7pPr>
              <a:defRPr sz="2100" b="0">
                <a:solidFill>
                  <a:srgbClr val="A75331"/>
                </a:solidFill>
                <a:latin typeface="Arial"/>
                <a:ea typeface="Arial"/>
                <a:cs typeface="Arial"/>
              </a:defRPr>
            </a:lvl7pPr>
            <a:lvl8pPr>
              <a:defRPr sz="2100" b="0">
                <a:solidFill>
                  <a:srgbClr val="A75331"/>
                </a:solidFill>
                <a:latin typeface="Arial"/>
                <a:ea typeface="Arial"/>
                <a:cs typeface="Arial"/>
              </a:defRPr>
            </a:lvl8pPr>
            <a:lvl9pPr>
              <a:defRPr sz="2100" b="0">
                <a:solidFill>
                  <a:srgbClr val="A75331"/>
                </a:solidFill>
                <a:latin typeface="Arial"/>
                <a:ea typeface="Arial"/>
                <a:cs typeface="Arial"/>
              </a:defRPr>
            </a:lvl9pPr>
          </a:lstStyle>
          <a:p xmlns:a="http://schemas.openxmlformats.org/drawingml/2006/main">
            <a:pPr>
              <a:defRPr sz="2100" b="0">
                <a:solidFill>
                  <a:srgbClr val="A75331"/>
                </a:solidFill>
                <a:latin typeface="Arial"/>
                <a:ea typeface="Arial"/>
                <a:cs typeface="Arial"/>
              </a:defRPr>
            </a:pPr>
            <a:r>
              <a:rPr sz="2100" b="0">
                <a:solidFill>
                  <a:srgbClr val="A75331"/>
                </a:solidFill>
                <a:latin typeface="Arial"/>
                <a:ea typeface="Arial"/>
                <a:cs typeface="Arial"/>
              </a:rPr>
              <a:t>The audit produces process findings and factual corrections.</a:t>
            </a:r>
          </a:p>
        </p:txBody>
      </p:sp>
    </p:spTree>
    <p:extLst>
      <p:ext uri="{BB962C8B-B14F-4D97-AF65-F5344CB8AC3E}">
        <p14:creationId xmlns:p14="http://schemas.microsoft.com/office/powerpoint/2010/main" val="352055239"/>
      </p:ext>
    </p:extLst>
  </p:cSld>
</p:sld>
</file>

<file path=ppt/slides/slide20.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C9E8DE6-AA98-4ACE-BB8F-ACA6668BAB54}"/>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1EF66223-F96F-4259-8A7A-8C4B5E2C9A06}"/>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Research protections</a:t>
            </a:r>
          </a:p>
        </p:txBody>
      </p:sp>
      <p:sp>
        <p:nvSpPr>
          <p:cNvPr id="3" name="">
            <a:extLst xmlns:a="http://schemas.openxmlformats.org/drawingml/2006/main">
              <a:ext uri="{FF2B5EF4-FFF2-40B4-BE49-F238E27FC236}">
                <a16:creationId xmlns:a16="http://schemas.microsoft.com/office/drawing/2014/main" id="{EA7BA004-518B-4BC6-9AAC-9D48921F3CA2}"/>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60B650B6-0582-4825-A421-2A4070D6B3C2}"/>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20</a:t>
            </a:r>
          </a:p>
        </p:txBody>
      </p:sp>
      <p:sp>
        <p:nvSpPr>
          <p:cNvPr id="5" name="">
            <a:extLst xmlns:a="http://schemas.openxmlformats.org/drawingml/2006/main">
              <a:ext uri="{FF2B5EF4-FFF2-40B4-BE49-F238E27FC236}">
                <a16:creationId xmlns:a16="http://schemas.microsoft.com/office/drawing/2014/main" id="{8D0A2AD9-F7EF-482B-A6C7-1830F64EF2AE}"/>
              </a:ext>
            </a:extLst>
          </p:cNvPr>
          <p:cNvSpPr>
            <a:spLocks xmlns:a="http://schemas.openxmlformats.org/drawingml/2006/main" noGrp="1"/>
          </p:cNvSpPr>
          <p:nvPr/>
        </p:nvSpPr>
        <p:spPr>
          <a:xfrm xmlns:a="http://schemas.openxmlformats.org/drawingml/2006/main">
            <a:off x="685800" y="2076450"/>
            <a:ext cx="103822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242F34"/>
                </a:solidFill>
                <a:latin typeface="Arial"/>
                <a:ea typeface="Arial"/>
                <a:cs typeface="Arial"/>
              </a:defRPr>
            </a:defPPr>
            <a:lvl1pPr>
              <a:defRPr sz="2325" b="0">
                <a:solidFill>
                  <a:srgbClr val="242F34"/>
                </a:solidFill>
                <a:latin typeface="Arial"/>
                <a:ea typeface="Arial"/>
                <a:cs typeface="Arial"/>
              </a:defRPr>
            </a:lvl1pPr>
            <a:lvl2pPr>
              <a:defRPr sz="2325" b="0">
                <a:solidFill>
                  <a:srgbClr val="242F34"/>
                </a:solidFill>
                <a:latin typeface="Arial"/>
                <a:ea typeface="Arial"/>
                <a:cs typeface="Arial"/>
              </a:defRPr>
            </a:lvl2pPr>
            <a:lvl3pPr>
              <a:defRPr sz="2325" b="0">
                <a:solidFill>
                  <a:srgbClr val="242F34"/>
                </a:solidFill>
                <a:latin typeface="Arial"/>
                <a:ea typeface="Arial"/>
                <a:cs typeface="Arial"/>
              </a:defRPr>
            </a:lvl3pPr>
            <a:lvl4pPr>
              <a:defRPr sz="2325" b="0">
                <a:solidFill>
                  <a:srgbClr val="242F34"/>
                </a:solidFill>
                <a:latin typeface="Arial"/>
                <a:ea typeface="Arial"/>
                <a:cs typeface="Arial"/>
              </a:defRPr>
            </a:lvl4pPr>
            <a:lvl5pPr>
              <a:defRPr sz="2325" b="0">
                <a:solidFill>
                  <a:srgbClr val="242F34"/>
                </a:solidFill>
                <a:latin typeface="Arial"/>
                <a:ea typeface="Arial"/>
                <a:cs typeface="Arial"/>
              </a:defRPr>
            </a:lvl5pPr>
            <a:lvl6pPr>
              <a:defRPr sz="2325" b="0">
                <a:solidFill>
                  <a:srgbClr val="242F34"/>
                </a:solidFill>
                <a:latin typeface="Arial"/>
                <a:ea typeface="Arial"/>
                <a:cs typeface="Arial"/>
              </a:defRPr>
            </a:lvl6pPr>
            <a:lvl7pPr>
              <a:defRPr sz="2325" b="0">
                <a:solidFill>
                  <a:srgbClr val="242F34"/>
                </a:solidFill>
                <a:latin typeface="Arial"/>
                <a:ea typeface="Arial"/>
                <a:cs typeface="Arial"/>
              </a:defRPr>
            </a:lvl7pPr>
            <a:lvl8pPr>
              <a:defRPr sz="2325" b="0">
                <a:solidFill>
                  <a:srgbClr val="242F34"/>
                </a:solidFill>
                <a:latin typeface="Arial"/>
                <a:ea typeface="Arial"/>
                <a:cs typeface="Arial"/>
              </a:defRPr>
            </a:lvl8pPr>
            <a:lvl9pPr>
              <a:defRPr sz="2325" b="0">
                <a:solidFill>
                  <a:srgbClr val="242F34"/>
                </a:solidFill>
                <a:latin typeface="Arial"/>
                <a:ea typeface="Arial"/>
                <a:cs typeface="Arial"/>
              </a:defRPr>
            </a:lvl9pPr>
          </a:lstStyle>
          <a:p xmlns:a="http://schemas.openxmlformats.org/drawingml/2006/main">
            <a:pPr>
              <a:defRPr sz="2325" b="0">
                <a:solidFill>
                  <a:srgbClr val="242F34"/>
                </a:solidFill>
                <a:latin typeface="Arial"/>
                <a:ea typeface="Arial"/>
                <a:cs typeface="Arial"/>
              </a:defRPr>
            </a:pPr>
            <a:r>
              <a:rPr sz="2325" b="0">
                <a:solidFill>
                  <a:srgbClr val="242F34"/>
                </a:solidFill>
                <a:latin typeface="Arial"/>
                <a:ea typeface="Arial"/>
                <a:cs typeface="Arial"/>
              </a:rPr>
              <a:t>Private voluntary participation and separate consent for records linkage.</a:t>
            </a:r>
          </a:p>
        </p:txBody>
      </p:sp>
      <p:sp>
        <p:nvSpPr>
          <p:cNvPr id="6" name="">
            <a:extLst xmlns:a="http://schemas.openxmlformats.org/drawingml/2006/main">
              <a:ext uri="{FF2B5EF4-FFF2-40B4-BE49-F238E27FC236}">
                <a16:creationId xmlns:a16="http://schemas.microsoft.com/office/drawing/2014/main" id="{75769406-B005-4988-A09E-65E9CF1D4264}"/>
              </a:ext>
            </a:extLst>
          </p:cNvPr>
          <p:cNvSpPr>
            <a:spLocks xmlns:a="http://schemas.openxmlformats.org/drawingml/2006/main" noGrp="1"/>
          </p:cNvSpPr>
          <p:nvPr/>
        </p:nvSpPr>
        <p:spPr>
          <a:xfrm xmlns:a="http://schemas.openxmlformats.org/drawingml/2006/main">
            <a:off x="685800" y="3257550"/>
            <a:ext cx="103822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242F34"/>
                </a:solidFill>
                <a:latin typeface="Arial"/>
                <a:ea typeface="Arial"/>
                <a:cs typeface="Arial"/>
              </a:defRPr>
            </a:defPPr>
            <a:lvl1pPr>
              <a:defRPr sz="2325" b="0">
                <a:solidFill>
                  <a:srgbClr val="242F34"/>
                </a:solidFill>
                <a:latin typeface="Arial"/>
                <a:ea typeface="Arial"/>
                <a:cs typeface="Arial"/>
              </a:defRPr>
            </a:lvl1pPr>
            <a:lvl2pPr>
              <a:defRPr sz="2325" b="0">
                <a:solidFill>
                  <a:srgbClr val="242F34"/>
                </a:solidFill>
                <a:latin typeface="Arial"/>
                <a:ea typeface="Arial"/>
                <a:cs typeface="Arial"/>
              </a:defRPr>
            </a:lvl2pPr>
            <a:lvl3pPr>
              <a:defRPr sz="2325" b="0">
                <a:solidFill>
                  <a:srgbClr val="242F34"/>
                </a:solidFill>
                <a:latin typeface="Arial"/>
                <a:ea typeface="Arial"/>
                <a:cs typeface="Arial"/>
              </a:defRPr>
            </a:lvl3pPr>
            <a:lvl4pPr>
              <a:defRPr sz="2325" b="0">
                <a:solidFill>
                  <a:srgbClr val="242F34"/>
                </a:solidFill>
                <a:latin typeface="Arial"/>
                <a:ea typeface="Arial"/>
                <a:cs typeface="Arial"/>
              </a:defRPr>
            </a:lvl4pPr>
            <a:lvl5pPr>
              <a:defRPr sz="2325" b="0">
                <a:solidFill>
                  <a:srgbClr val="242F34"/>
                </a:solidFill>
                <a:latin typeface="Arial"/>
                <a:ea typeface="Arial"/>
                <a:cs typeface="Arial"/>
              </a:defRPr>
            </a:lvl5pPr>
            <a:lvl6pPr>
              <a:defRPr sz="2325" b="0">
                <a:solidFill>
                  <a:srgbClr val="242F34"/>
                </a:solidFill>
                <a:latin typeface="Arial"/>
                <a:ea typeface="Arial"/>
                <a:cs typeface="Arial"/>
              </a:defRPr>
            </a:lvl6pPr>
            <a:lvl7pPr>
              <a:defRPr sz="2325" b="0">
                <a:solidFill>
                  <a:srgbClr val="242F34"/>
                </a:solidFill>
                <a:latin typeface="Arial"/>
                <a:ea typeface="Arial"/>
                <a:cs typeface="Arial"/>
              </a:defRPr>
            </a:lvl7pPr>
            <a:lvl8pPr>
              <a:defRPr sz="2325" b="0">
                <a:solidFill>
                  <a:srgbClr val="242F34"/>
                </a:solidFill>
                <a:latin typeface="Arial"/>
                <a:ea typeface="Arial"/>
                <a:cs typeface="Arial"/>
              </a:defRPr>
            </a:lvl8pPr>
            <a:lvl9pPr>
              <a:defRPr sz="2325" b="0">
                <a:solidFill>
                  <a:srgbClr val="242F34"/>
                </a:solidFill>
                <a:latin typeface="Arial"/>
                <a:ea typeface="Arial"/>
                <a:cs typeface="Arial"/>
              </a:defRPr>
            </a:lvl9pPr>
          </a:lstStyle>
          <a:p xmlns:a="http://schemas.openxmlformats.org/drawingml/2006/main">
            <a:pPr>
              <a:defRPr sz="2325" b="0">
                <a:solidFill>
                  <a:srgbClr val="242F34"/>
                </a:solidFill>
                <a:latin typeface="Arial"/>
                <a:ea typeface="Arial"/>
                <a:cs typeface="Arial"/>
              </a:defRPr>
            </a:pPr>
            <a:r>
              <a:rPr sz="2325" b="0">
                <a:solidFill>
                  <a:srgbClr val="242F34"/>
                </a:solidFill>
                <a:latin typeface="Arial"/>
                <a:ea typeface="Arial"/>
                <a:cs typeface="Arial"/>
              </a:rPr>
              <a:t>Independent control of identity keys and disclosure-reviewed aggregate reporting.</a:t>
            </a:r>
          </a:p>
        </p:txBody>
      </p:sp>
      <p:sp>
        <p:nvSpPr>
          <p:cNvPr id="7" name="">
            <a:extLst xmlns:a="http://schemas.openxmlformats.org/drawingml/2006/main">
              <a:ext uri="{FF2B5EF4-FFF2-40B4-BE49-F238E27FC236}">
                <a16:creationId xmlns:a16="http://schemas.microsoft.com/office/drawing/2014/main" id="{4331376B-6C25-43C9-9D25-2EB36A29F07C}"/>
              </a:ext>
            </a:extLst>
          </p:cNvPr>
          <p:cNvSpPr>
            <a:spLocks xmlns:a="http://schemas.openxmlformats.org/drawingml/2006/main" noGrp="1"/>
          </p:cNvSpPr>
          <p:nvPr/>
        </p:nvSpPr>
        <p:spPr>
          <a:xfrm xmlns:a="http://schemas.openxmlformats.org/drawingml/2006/main">
            <a:off x="685800" y="4438650"/>
            <a:ext cx="103822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242F34"/>
                </a:solidFill>
                <a:latin typeface="Arial"/>
                <a:ea typeface="Arial"/>
                <a:cs typeface="Arial"/>
              </a:defRPr>
            </a:defPPr>
            <a:lvl1pPr>
              <a:defRPr sz="2325" b="0">
                <a:solidFill>
                  <a:srgbClr val="242F34"/>
                </a:solidFill>
                <a:latin typeface="Arial"/>
                <a:ea typeface="Arial"/>
                <a:cs typeface="Arial"/>
              </a:defRPr>
            </a:lvl1pPr>
            <a:lvl2pPr>
              <a:defRPr sz="2325" b="0">
                <a:solidFill>
                  <a:srgbClr val="242F34"/>
                </a:solidFill>
                <a:latin typeface="Arial"/>
                <a:ea typeface="Arial"/>
                <a:cs typeface="Arial"/>
              </a:defRPr>
            </a:lvl2pPr>
            <a:lvl3pPr>
              <a:defRPr sz="2325" b="0">
                <a:solidFill>
                  <a:srgbClr val="242F34"/>
                </a:solidFill>
                <a:latin typeface="Arial"/>
                <a:ea typeface="Arial"/>
                <a:cs typeface="Arial"/>
              </a:defRPr>
            </a:lvl3pPr>
            <a:lvl4pPr>
              <a:defRPr sz="2325" b="0">
                <a:solidFill>
                  <a:srgbClr val="242F34"/>
                </a:solidFill>
                <a:latin typeface="Arial"/>
                <a:ea typeface="Arial"/>
                <a:cs typeface="Arial"/>
              </a:defRPr>
            </a:lvl4pPr>
            <a:lvl5pPr>
              <a:defRPr sz="2325" b="0">
                <a:solidFill>
                  <a:srgbClr val="242F34"/>
                </a:solidFill>
                <a:latin typeface="Arial"/>
                <a:ea typeface="Arial"/>
                <a:cs typeface="Arial"/>
              </a:defRPr>
            </a:lvl5pPr>
            <a:lvl6pPr>
              <a:defRPr sz="2325" b="0">
                <a:solidFill>
                  <a:srgbClr val="242F34"/>
                </a:solidFill>
                <a:latin typeface="Arial"/>
                <a:ea typeface="Arial"/>
                <a:cs typeface="Arial"/>
              </a:defRPr>
            </a:lvl6pPr>
            <a:lvl7pPr>
              <a:defRPr sz="2325" b="0">
                <a:solidFill>
                  <a:srgbClr val="242F34"/>
                </a:solidFill>
                <a:latin typeface="Arial"/>
                <a:ea typeface="Arial"/>
                <a:cs typeface="Arial"/>
              </a:defRPr>
            </a:lvl7pPr>
            <a:lvl8pPr>
              <a:defRPr sz="2325" b="0">
                <a:solidFill>
                  <a:srgbClr val="242F34"/>
                </a:solidFill>
                <a:latin typeface="Arial"/>
                <a:ea typeface="Arial"/>
                <a:cs typeface="Arial"/>
              </a:defRPr>
            </a:lvl8pPr>
            <a:lvl9pPr>
              <a:defRPr sz="2325" b="0">
                <a:solidFill>
                  <a:srgbClr val="242F34"/>
                </a:solidFill>
                <a:latin typeface="Arial"/>
                <a:ea typeface="Arial"/>
                <a:cs typeface="Arial"/>
              </a:defRPr>
            </a:lvl9pPr>
          </a:lstStyle>
          <a:p xmlns:a="http://schemas.openxmlformats.org/drawingml/2006/main">
            <a:pPr>
              <a:defRPr sz="2325" b="0">
                <a:solidFill>
                  <a:srgbClr val="242F34"/>
                </a:solidFill>
                <a:latin typeface="Arial"/>
                <a:ea typeface="Arial"/>
                <a:cs typeface="Arial"/>
              </a:defRPr>
            </a:pPr>
            <a:r>
              <a:rPr sz="2325" b="0">
                <a:solidFill>
                  <a:srgbClr val="242F34"/>
                </a:solidFill>
                <a:latin typeface="Arial"/>
                <a:ea typeface="Arial"/>
                <a:cs typeface="Arial"/>
              </a:rPr>
              <a:t>No individual CVT output in employment decisions. An independent route for concerns.</a:t>
            </a:r>
          </a:p>
        </p:txBody>
      </p:sp>
    </p:spTree>
    <p:extLst>
      <p:ext uri="{BB962C8B-B14F-4D97-AF65-F5344CB8AC3E}">
        <p14:creationId xmlns:p14="http://schemas.microsoft.com/office/powerpoint/2010/main" val="1998282858"/>
      </p:ext>
    </p:extLst>
  </p:cSld>
</p:sld>
</file>

<file path=ppt/slides/slide21.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654C01D-C763-4DD4-8961-FF09DA128E8C}"/>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BBFB099F-AC23-49F6-A987-62F8415D3D81}"/>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Publication and validation pathway</a:t>
            </a:r>
          </a:p>
        </p:txBody>
      </p:sp>
      <p:sp>
        <p:nvSpPr>
          <p:cNvPr id="3" name="">
            <a:extLst xmlns:a="http://schemas.openxmlformats.org/drawingml/2006/main">
              <a:ext uri="{FF2B5EF4-FFF2-40B4-BE49-F238E27FC236}">
                <a16:creationId xmlns:a16="http://schemas.microsoft.com/office/drawing/2014/main" id="{61E4DF7D-2B4B-44A6-818F-6ABE294BF3A1}"/>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4A1B29CB-6127-4C00-B7C1-F0C30C64D08A}"/>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21</a:t>
            </a:r>
          </a:p>
        </p:txBody>
      </p:sp>
      <p:graphicFrame>
        <p:nvGraphicFramePr>
          <p:cNvPr id="5" name="">
            <a:extLst xmlns:a="http://schemas.openxmlformats.org/drawingml/2006/main">
              <a:ext uri="{FF2B5EF4-FFF2-40B4-BE49-F238E27FC236}">
                <a16:creationId xmlns:a16="http://schemas.microsoft.com/office/drawing/2014/main" id="{B0C53BC5-E256-4E0A-9751-22C8FF644160}"/>
              </a:ext>
            </a:extLst>
          </p:cNvPr>
          <p:cNvGraphicFramePr/>
          <p:nvPr/>
        </p:nvGraphicFramePr>
        <p:xfrm>
          <a:off xmlns:a="http://schemas.openxmlformats.org/drawingml/2006/main" x="685800" y="2047875"/>
          <a:ext xmlns:a="http://schemas.openxmlformats.org/drawingml/2006/main" cx="10820400" cy="3286125"/>
        </p:xfrm>
        <a:graphic xmlns:a="http://schemas.openxmlformats.org/drawingml/2006/main">
          <a:graphicData uri="http://schemas.openxmlformats.org/drawingml/2006/table">
            <a:tbl>
              <a:tblPr/>
              <a:tblGrid>
                <a:gridCol w="3238500"/>
                <a:gridCol w="7581900"/>
              </a:tblGrid>
              <a:tr h="821531">
                <a:tc>
                  <a:txBody>
                    <a:bodyPr lIns="133350" tIns="133350" rIns="133350" bIns="133350">
                      <a:noAutofit/>
                    </a:bodyPr>
                    <a:lstStyle/>
                    <a:p>
                      <a:r>
                        <a:rPr sz="1950" b="1">
                          <a:solidFill>
                            <a:srgbClr val="FFFFFF"/>
                          </a:solidFill>
                          <a:latin typeface="Arial"/>
                          <a:ea typeface="Arial"/>
                          <a:cs typeface="Arial"/>
                        </a:rPr>
                        <a:t>Stage</a:t>
                      </a:r>
                    </a:p>
                  </a:txBody>
                  <a:tcPr marL="91440" marR="91440" marT="45720" marB="45720" anchor="ctr">
                    <a:lnL w="9525">
                      <a:solidFill>
                        <a:srgbClr val="CED5D4"/>
                      </a:solidFill>
                      <a:prstDash val="solid"/>
                    </a:lnL>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c>
                  <a:txBody>
                    <a:bodyPr lIns="133350" tIns="133350" rIns="133350" bIns="133350">
                      <a:noAutofit/>
                    </a:bodyPr>
                    <a:lstStyle/>
                    <a:p>
                      <a:r>
                        <a:rPr sz="1950" b="1">
                          <a:solidFill>
                            <a:srgbClr val="FFFFFF"/>
                          </a:solidFill>
                          <a:latin typeface="Arial"/>
                          <a:ea typeface="Arial"/>
                          <a:cs typeface="Arial"/>
                        </a:rPr>
                        <a:t>Required evidence or decision</a:t>
                      </a:r>
                    </a:p>
                  </a:txBody>
                  <a:tcPr marL="91440" marR="91440" marT="45720" marB="45720" anchor="ctr">
                    <a:lnR w="9525">
                      <a:solidFill>
                        <a:srgbClr val="CED5D4"/>
                      </a:solidFill>
                      <a:prstDash val="solid"/>
                    </a:lnR>
                    <a:lnT w="9525">
                      <a:solidFill>
                        <a:srgbClr val="CED5D4"/>
                      </a:solidFill>
                      <a:prstDash val="solid"/>
                    </a:lnT>
                    <a:lnB w="9525">
                      <a:solidFill>
                        <a:srgbClr val="CED5D4"/>
                      </a:solidFill>
                      <a:prstDash val="solid"/>
                    </a:lnB>
                    <a:solidFill>
                      <a:srgbClr val="173E50"/>
                    </a:solidFill>
                  </a:tcPr>
                </a:tc>
              </a:tr>
              <a:tr h="821531">
                <a:tc>
                  <a:txBody>
                    <a:bodyPr lIns="133350" tIns="133350" rIns="133350" bIns="133350">
                      <a:noAutofit/>
                    </a:bodyPr>
                    <a:lstStyle/>
                    <a:p>
                      <a:r>
                        <a:rPr sz="1950" b="0">
                          <a:solidFill>
                            <a:srgbClr val="242F34"/>
                          </a:solidFill>
                          <a:latin typeface="Arial"/>
                          <a:ea typeface="Arial"/>
                          <a:cs typeface="Arial"/>
                        </a:rPr>
                        <a:t>Conceptual release</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950" b="0">
                          <a:solidFill>
                            <a:srgbClr val="242F34"/>
                          </a:solidFill>
                          <a:latin typeface="Arial"/>
                          <a:ea typeface="Arial"/>
                          <a:cs typeface="Arial"/>
                        </a:rPr>
                        <a:t>Author review, scholarly criticism, visible working-paper status</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r h="821531">
                <a:tc>
                  <a:txBody>
                    <a:bodyPr lIns="133350" tIns="133350" rIns="133350" bIns="133350">
                      <a:noAutofit/>
                    </a:bodyPr>
                    <a:lstStyle/>
                    <a:p>
                      <a:r>
                        <a:rPr sz="1950" b="0">
                          <a:solidFill>
                            <a:srgbClr val="242F34"/>
                          </a:solidFill>
                          <a:latin typeface="Arial"/>
                          <a:ea typeface="Arial"/>
                          <a:cs typeface="Arial"/>
                        </a:rPr>
                        <a:t>Measurement and pilot</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EDF0EE"/>
                    </a:solidFill>
                  </a:tcPr>
                </a:tc>
                <a:tc>
                  <a:txBody>
                    <a:bodyPr lIns="133350" tIns="133350" rIns="133350" bIns="133350">
                      <a:noAutofit/>
                    </a:bodyPr>
                    <a:lstStyle/>
                    <a:p>
                      <a:r>
                        <a:rPr sz="1950" b="0">
                          <a:solidFill>
                            <a:srgbClr val="242F34"/>
                          </a:solidFill>
                          <a:latin typeface="Arial"/>
                          <a:ea typeface="Arial"/>
                          <a:cs typeface="Arial"/>
                        </a:rPr>
                        <a:t>Cognitive interviews, independent validation, ethics and registration</a:t>
                      </a:r>
                    </a:p>
                  </a:txBody>
                  <a:tcPr marL="91440" marR="91440" marT="45720" marB="45720" anchor="ctr">
                    <a:lnR w="9525">
                      <a:solidFill>
                        <a:srgbClr val="CED5D4"/>
                      </a:solidFill>
                      <a:prstDash val="solid"/>
                    </a:lnR>
                    <a:lnB w="9525">
                      <a:solidFill>
                        <a:srgbClr val="CED5D4"/>
                      </a:solidFill>
                      <a:prstDash val="solid"/>
                    </a:lnB>
                    <a:solidFill>
                      <a:srgbClr val="EDF0EE"/>
                    </a:solidFill>
                  </a:tcPr>
                </a:tc>
              </a:tr>
              <a:tr h="821531">
                <a:tc>
                  <a:txBody>
                    <a:bodyPr lIns="133350" tIns="133350" rIns="133350" bIns="133350">
                      <a:noAutofit/>
                    </a:bodyPr>
                    <a:lstStyle/>
                    <a:p>
                      <a:r>
                        <a:rPr sz="1950" b="0">
                          <a:solidFill>
                            <a:srgbClr val="242F34"/>
                          </a:solidFill>
                          <a:latin typeface="Arial"/>
                          <a:ea typeface="Arial"/>
                          <a:cs typeface="Arial"/>
                        </a:rPr>
                        <a:t>Empirical revision</a:t>
                      </a:r>
                    </a:p>
                  </a:txBody>
                  <a:tcPr marL="91440" marR="91440" marT="45720" marB="45720" anchor="ctr">
                    <a:lnL w="9525">
                      <a:solidFill>
                        <a:srgbClr val="CED5D4"/>
                      </a:solidFill>
                      <a:prstDash val="solid"/>
                    </a:lnL>
                    <a:lnR w="9525">
                      <a:solidFill>
                        <a:srgbClr val="CED5D4"/>
                      </a:solidFill>
                      <a:prstDash val="solid"/>
                    </a:lnR>
                    <a:lnB w="9525">
                      <a:solidFill>
                        <a:srgbClr val="CED5D4"/>
                      </a:solidFill>
                      <a:prstDash val="solid"/>
                    </a:lnB>
                    <a:solidFill>
                      <a:srgbClr val="FFFFFF"/>
                    </a:solidFill>
                  </a:tcPr>
                </a:tc>
                <a:tc>
                  <a:txBody>
                    <a:bodyPr lIns="133350" tIns="133350" rIns="133350" bIns="133350">
                      <a:noAutofit/>
                    </a:bodyPr>
                    <a:lstStyle/>
                    <a:p>
                      <a:r>
                        <a:rPr sz="1950" b="0">
                          <a:solidFill>
                            <a:srgbClr val="242F34"/>
                          </a:solidFill>
                          <a:latin typeface="Arial"/>
                          <a:ea typeface="Arial"/>
                          <a:cs typeface="Arial"/>
                        </a:rPr>
                        <a:t>All registered outcomes, uncertainty, harms, and theory updates</a:t>
                      </a:r>
                    </a:p>
                  </a:txBody>
                  <a:tcPr marL="91440" marR="91440" marT="45720" marB="45720" anchor="ctr">
                    <a:lnR w="9525">
                      <a:solidFill>
                        <a:srgbClr val="CED5D4"/>
                      </a:solidFill>
                      <a:prstDash val="solid"/>
                    </a:lnR>
                    <a:lnB w="9525">
                      <a:solidFill>
                        <a:srgbClr val="CED5D4"/>
                      </a:solidFill>
                      <a:prstDash val="solid"/>
                    </a:lnB>
                    <a:solidFill>
                      <a:srgbClr val="FFFFFF"/>
                    </a:solidFill>
                  </a:tcPr>
                </a:tc>
              </a:tr>
            </a:tbl>
          </a:graphicData>
        </a:graphic>
      </p:graphicFrame>
    </p:spTree>
    <p:extLst>
      <p:ext uri="{BB962C8B-B14F-4D97-AF65-F5344CB8AC3E}">
        <p14:creationId xmlns:p14="http://schemas.microsoft.com/office/powerpoint/2010/main" val="348844782"/>
      </p:ext>
    </p:extLst>
  </p:cSld>
</p:sld>
</file>

<file path=ppt/slides/slide22.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27A30C6-D45D-4D54-B61B-62783323CE47}"/>
              </a:ext>
            </a:extLst>
          </p:cNvPr>
          <p:cNvSpPr>
            <a:spLocks xmlns:a="http://schemas.openxmlformats.org/drawingml/2006/main" noGrp="1"/>
          </p:cNvSpPr>
          <p:nvPr/>
        </p:nvSpPr>
        <p:spPr>
          <a:xfrm xmlns:a="http://schemas.openxmlformats.org/drawingml/2006/main">
            <a:off x="685800" y="381000"/>
            <a:ext cx="10096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A75331"/>
                </a:solidFill>
                <a:latin typeface="Arial"/>
                <a:ea typeface="Arial"/>
                <a:cs typeface="Arial"/>
              </a:defRPr>
            </a:defPPr>
            <a:lvl1pPr>
              <a:defRPr sz="1275" b="1">
                <a:solidFill>
                  <a:srgbClr val="A75331"/>
                </a:solidFill>
                <a:latin typeface="Arial"/>
                <a:ea typeface="Arial"/>
                <a:cs typeface="Arial"/>
              </a:defRPr>
            </a:lvl1pPr>
            <a:lvl2pPr>
              <a:defRPr sz="1275" b="1">
                <a:solidFill>
                  <a:srgbClr val="A75331"/>
                </a:solidFill>
                <a:latin typeface="Arial"/>
                <a:ea typeface="Arial"/>
                <a:cs typeface="Arial"/>
              </a:defRPr>
            </a:lvl2pPr>
            <a:lvl3pPr>
              <a:defRPr sz="1275" b="1">
                <a:solidFill>
                  <a:srgbClr val="A75331"/>
                </a:solidFill>
                <a:latin typeface="Arial"/>
                <a:ea typeface="Arial"/>
                <a:cs typeface="Arial"/>
              </a:defRPr>
            </a:lvl3pPr>
            <a:lvl4pPr>
              <a:defRPr sz="1275" b="1">
                <a:solidFill>
                  <a:srgbClr val="A75331"/>
                </a:solidFill>
                <a:latin typeface="Arial"/>
                <a:ea typeface="Arial"/>
                <a:cs typeface="Arial"/>
              </a:defRPr>
            </a:lvl4pPr>
            <a:lvl5pPr>
              <a:defRPr sz="1275" b="1">
                <a:solidFill>
                  <a:srgbClr val="A75331"/>
                </a:solidFill>
                <a:latin typeface="Arial"/>
                <a:ea typeface="Arial"/>
                <a:cs typeface="Arial"/>
              </a:defRPr>
            </a:lvl5pPr>
            <a:lvl6pPr>
              <a:defRPr sz="1275" b="1">
                <a:solidFill>
                  <a:srgbClr val="A75331"/>
                </a:solidFill>
                <a:latin typeface="Arial"/>
                <a:ea typeface="Arial"/>
                <a:cs typeface="Arial"/>
              </a:defRPr>
            </a:lvl6pPr>
            <a:lvl7pPr>
              <a:defRPr sz="1275" b="1">
                <a:solidFill>
                  <a:srgbClr val="A75331"/>
                </a:solidFill>
                <a:latin typeface="Arial"/>
                <a:ea typeface="Arial"/>
                <a:cs typeface="Arial"/>
              </a:defRPr>
            </a:lvl7pPr>
            <a:lvl8pPr>
              <a:defRPr sz="1275" b="1">
                <a:solidFill>
                  <a:srgbClr val="A75331"/>
                </a:solidFill>
                <a:latin typeface="Arial"/>
                <a:ea typeface="Arial"/>
                <a:cs typeface="Arial"/>
              </a:defRPr>
            </a:lvl8pPr>
            <a:lvl9pPr>
              <a:defRPr sz="1275" b="1">
                <a:solidFill>
                  <a:srgbClr val="A75331"/>
                </a:solidFill>
                <a:latin typeface="Arial"/>
                <a:ea typeface="Arial"/>
                <a:cs typeface="Arial"/>
              </a:defRPr>
            </a:lvl9pPr>
          </a:lstStyle>
          <a:p xmlns:a="http://schemas.openxmlformats.org/drawingml/2006/main">
            <a:pPr>
              <a:defRPr sz="1275" b="1">
                <a:solidFill>
                  <a:srgbClr val="A75331"/>
                </a:solidFill>
                <a:latin typeface="Arial"/>
                <a:ea typeface="Arial"/>
                <a:cs typeface="Arial"/>
              </a:defRPr>
            </a:pPr>
            <a:r>
              <a:rPr sz="1275" b="1">
                <a:solidFill>
                  <a:srgbClr val="A75331"/>
                </a:solidFill>
                <a:latin typeface="Arial"/>
                <a:ea typeface="Arial"/>
                <a:cs typeface="Arial"/>
              </a:rPr>
              <a:t>PROPOSED FRAMEWORK</a:t>
            </a:r>
          </a:p>
        </p:txBody>
      </p:sp>
      <p:sp>
        <p:nvSpPr>
          <p:cNvPr id="2" name="">
            <a:extLst xmlns:a="http://schemas.openxmlformats.org/drawingml/2006/main">
              <a:ext uri="{FF2B5EF4-FFF2-40B4-BE49-F238E27FC236}">
                <a16:creationId xmlns:a16="http://schemas.microsoft.com/office/drawing/2014/main" id="{13282A5D-4A6D-4066-806D-54FDB25372CC}"/>
              </a:ext>
            </a:extLst>
          </p:cNvPr>
          <p:cNvSpPr>
            <a:spLocks xmlns:a="http://schemas.openxmlformats.org/drawingml/2006/main" noGrp="1"/>
          </p:cNvSpPr>
          <p:nvPr/>
        </p:nvSpPr>
        <p:spPr>
          <a:xfrm xmlns:a="http://schemas.openxmlformats.org/drawingml/2006/main">
            <a:off x="685800" y="85725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173E50"/>
                </a:solidFill>
                <a:latin typeface="Arial"/>
                <a:ea typeface="Arial"/>
                <a:cs typeface="Arial"/>
              </a:defRPr>
            </a:defPPr>
            <a:lvl1pPr>
              <a:defRPr sz="3600" b="1">
                <a:solidFill>
                  <a:srgbClr val="173E50"/>
                </a:solidFill>
                <a:latin typeface="Arial"/>
                <a:ea typeface="Arial"/>
                <a:cs typeface="Arial"/>
              </a:defRPr>
            </a:lvl1pPr>
            <a:lvl2pPr>
              <a:defRPr sz="3600" b="1">
                <a:solidFill>
                  <a:srgbClr val="173E50"/>
                </a:solidFill>
                <a:latin typeface="Arial"/>
                <a:ea typeface="Arial"/>
                <a:cs typeface="Arial"/>
              </a:defRPr>
            </a:lvl2pPr>
            <a:lvl3pPr>
              <a:defRPr sz="3600" b="1">
                <a:solidFill>
                  <a:srgbClr val="173E50"/>
                </a:solidFill>
                <a:latin typeface="Arial"/>
                <a:ea typeface="Arial"/>
                <a:cs typeface="Arial"/>
              </a:defRPr>
            </a:lvl3pPr>
            <a:lvl4pPr>
              <a:defRPr sz="3600" b="1">
                <a:solidFill>
                  <a:srgbClr val="173E50"/>
                </a:solidFill>
                <a:latin typeface="Arial"/>
                <a:ea typeface="Arial"/>
                <a:cs typeface="Arial"/>
              </a:defRPr>
            </a:lvl4pPr>
            <a:lvl5pPr>
              <a:defRPr sz="3600" b="1">
                <a:solidFill>
                  <a:srgbClr val="173E50"/>
                </a:solidFill>
                <a:latin typeface="Arial"/>
                <a:ea typeface="Arial"/>
                <a:cs typeface="Arial"/>
              </a:defRPr>
            </a:lvl5pPr>
            <a:lvl6pPr>
              <a:defRPr sz="3600" b="1">
                <a:solidFill>
                  <a:srgbClr val="173E50"/>
                </a:solidFill>
                <a:latin typeface="Arial"/>
                <a:ea typeface="Arial"/>
                <a:cs typeface="Arial"/>
              </a:defRPr>
            </a:lvl6pPr>
            <a:lvl7pPr>
              <a:defRPr sz="3600" b="1">
                <a:solidFill>
                  <a:srgbClr val="173E50"/>
                </a:solidFill>
                <a:latin typeface="Arial"/>
                <a:ea typeface="Arial"/>
                <a:cs typeface="Arial"/>
              </a:defRPr>
            </a:lvl7pPr>
            <a:lvl8pPr>
              <a:defRPr sz="3600" b="1">
                <a:solidFill>
                  <a:srgbClr val="173E50"/>
                </a:solidFill>
                <a:latin typeface="Arial"/>
                <a:ea typeface="Arial"/>
                <a:cs typeface="Arial"/>
              </a:defRPr>
            </a:lvl8pPr>
            <a:lvl9pPr>
              <a:defRPr sz="3600" b="1">
                <a:solidFill>
                  <a:srgbClr val="173E50"/>
                </a:solidFill>
                <a:latin typeface="Arial"/>
                <a:ea typeface="Arial"/>
                <a:cs typeface="Arial"/>
              </a:defRPr>
            </a:lvl9pPr>
          </a:lstStyle>
          <a:p xmlns:a="http://schemas.openxmlformats.org/drawingml/2006/main">
            <a:pPr>
              <a:defRPr sz="3600" b="1">
                <a:solidFill>
                  <a:srgbClr val="173E50"/>
                </a:solidFill>
                <a:latin typeface="Arial"/>
                <a:ea typeface="Arial"/>
                <a:cs typeface="Arial"/>
              </a:defRPr>
            </a:pPr>
            <a:r>
              <a:rPr sz="3600" b="1">
                <a:solidFill>
                  <a:srgbClr val="173E50"/>
                </a:solidFill>
                <a:latin typeface="Arial"/>
                <a:ea typeface="Arial"/>
                <a:cs typeface="Arial"/>
              </a:rPr>
              <a:t>Decision for an executive sponsor</a:t>
            </a:r>
          </a:p>
        </p:txBody>
      </p:sp>
      <p:sp>
        <p:nvSpPr>
          <p:cNvPr id="3" name="">
            <a:extLst xmlns:a="http://schemas.openxmlformats.org/drawingml/2006/main">
              <a:ext uri="{FF2B5EF4-FFF2-40B4-BE49-F238E27FC236}">
                <a16:creationId xmlns:a16="http://schemas.microsoft.com/office/drawing/2014/main" id="{03B8D6F3-D1D7-4E69-AF56-15593003D638}"/>
              </a:ext>
            </a:extLst>
          </p:cNvPr>
          <p:cNvSpPr>
            <a:spLocks xmlns:a="http://schemas.openxmlformats.org/drawingml/2006/main" noGrp="1"/>
          </p:cNvSpPr>
          <p:nvPr/>
        </p:nvSpPr>
        <p:spPr>
          <a:xfrm xmlns:a="http://schemas.openxmlformats.org/drawingml/2006/main">
            <a:off x="685800" y="6334125"/>
            <a:ext cx="8763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Jean Nickson Pijeau   /   Version 0.1   /   Update October 19 2026</a:t>
            </a:r>
          </a:p>
        </p:txBody>
      </p:sp>
      <p:sp>
        <p:nvSpPr>
          <p:cNvPr id="4" name="">
            <a:extLst xmlns:a="http://schemas.openxmlformats.org/drawingml/2006/main">
              <a:ext uri="{FF2B5EF4-FFF2-40B4-BE49-F238E27FC236}">
                <a16:creationId xmlns:a16="http://schemas.microsoft.com/office/drawing/2014/main" id="{E81B4407-5CDD-4372-92A5-D928FDB89649}"/>
              </a:ext>
            </a:extLst>
          </p:cNvPr>
          <p:cNvSpPr>
            <a:spLocks xmlns:a="http://schemas.openxmlformats.org/drawingml/2006/main" noGrp="1"/>
          </p:cNvSpPr>
          <p:nvPr/>
        </p:nvSpPr>
        <p:spPr>
          <a:xfrm xmlns:a="http://schemas.openxmlformats.org/drawingml/2006/main">
            <a:off x="10858500" y="6334125"/>
            <a:ext cx="647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6676C"/>
                </a:solidFill>
                <a:latin typeface="Arial"/>
                <a:ea typeface="Arial"/>
                <a:cs typeface="Arial"/>
              </a:defRPr>
            </a:defPPr>
            <a:lvl1pPr>
              <a:defRPr sz="1200" b="0">
                <a:solidFill>
                  <a:srgbClr val="56676C"/>
                </a:solidFill>
                <a:latin typeface="Arial"/>
                <a:ea typeface="Arial"/>
                <a:cs typeface="Arial"/>
              </a:defRPr>
            </a:lvl1pPr>
            <a:lvl2pPr>
              <a:defRPr sz="1200" b="0">
                <a:solidFill>
                  <a:srgbClr val="56676C"/>
                </a:solidFill>
                <a:latin typeface="Arial"/>
                <a:ea typeface="Arial"/>
                <a:cs typeface="Arial"/>
              </a:defRPr>
            </a:lvl2pPr>
            <a:lvl3pPr>
              <a:defRPr sz="1200" b="0">
                <a:solidFill>
                  <a:srgbClr val="56676C"/>
                </a:solidFill>
                <a:latin typeface="Arial"/>
                <a:ea typeface="Arial"/>
                <a:cs typeface="Arial"/>
              </a:defRPr>
            </a:lvl3pPr>
            <a:lvl4pPr>
              <a:defRPr sz="1200" b="0">
                <a:solidFill>
                  <a:srgbClr val="56676C"/>
                </a:solidFill>
                <a:latin typeface="Arial"/>
                <a:ea typeface="Arial"/>
                <a:cs typeface="Arial"/>
              </a:defRPr>
            </a:lvl4pPr>
            <a:lvl5pPr>
              <a:defRPr sz="1200" b="0">
                <a:solidFill>
                  <a:srgbClr val="56676C"/>
                </a:solidFill>
                <a:latin typeface="Arial"/>
                <a:ea typeface="Arial"/>
                <a:cs typeface="Arial"/>
              </a:defRPr>
            </a:lvl5pPr>
            <a:lvl6pPr>
              <a:defRPr sz="1200" b="0">
                <a:solidFill>
                  <a:srgbClr val="56676C"/>
                </a:solidFill>
                <a:latin typeface="Arial"/>
                <a:ea typeface="Arial"/>
                <a:cs typeface="Arial"/>
              </a:defRPr>
            </a:lvl6pPr>
            <a:lvl7pPr>
              <a:defRPr sz="1200" b="0">
                <a:solidFill>
                  <a:srgbClr val="56676C"/>
                </a:solidFill>
                <a:latin typeface="Arial"/>
                <a:ea typeface="Arial"/>
                <a:cs typeface="Arial"/>
              </a:defRPr>
            </a:lvl7pPr>
            <a:lvl8pPr>
              <a:defRPr sz="1200" b="0">
                <a:solidFill>
                  <a:srgbClr val="56676C"/>
                </a:solidFill>
                <a:latin typeface="Arial"/>
                <a:ea typeface="Arial"/>
                <a:cs typeface="Arial"/>
              </a:defRPr>
            </a:lvl8pPr>
            <a:lvl9pPr>
              <a:defRPr sz="1200" b="0">
                <a:solidFill>
                  <a:srgbClr val="56676C"/>
                </a:solidFill>
                <a:latin typeface="Arial"/>
                <a:ea typeface="Arial"/>
                <a:cs typeface="Arial"/>
              </a:defRPr>
            </a:lvl9pPr>
          </a:lstStyle>
          <a:p xmlns:a="http://schemas.openxmlformats.org/drawingml/2006/main">
            <a:pPr>
              <a:defRPr sz="1200" b="0">
                <a:solidFill>
                  <a:srgbClr val="56676C"/>
                </a:solidFill>
                <a:latin typeface="Arial"/>
                <a:ea typeface="Arial"/>
                <a:cs typeface="Arial"/>
              </a:defRPr>
            </a:pPr>
            <a:r>
              <a:rPr sz="1200" b="0">
                <a:solidFill>
                  <a:srgbClr val="56676C"/>
                </a:solidFill>
                <a:latin typeface="Arial"/>
                <a:ea typeface="Arial"/>
                <a:cs typeface="Arial"/>
              </a:rPr>
              <a:t>22</a:t>
            </a:r>
          </a:p>
        </p:txBody>
      </p:sp>
      <p:sp>
        <p:nvSpPr>
          <p:cNvPr id="5" name="">
            <a:extLst xmlns:a="http://schemas.openxmlformats.org/drawingml/2006/main">
              <a:ext uri="{FF2B5EF4-FFF2-40B4-BE49-F238E27FC236}">
                <a16:creationId xmlns:a16="http://schemas.microsoft.com/office/drawing/2014/main" id="{23B77603-6D9D-48F6-A2DF-0A23066E0B3C}"/>
              </a:ext>
            </a:extLst>
          </p:cNvPr>
          <p:cNvSpPr>
            <a:spLocks xmlns:a="http://schemas.openxmlformats.org/drawingml/2006/main" noGrp="1"/>
          </p:cNvSpPr>
          <p:nvPr/>
        </p:nvSpPr>
        <p:spPr>
          <a:xfrm xmlns:a="http://schemas.openxmlformats.org/drawingml/2006/main">
            <a:off x="685800" y="2095500"/>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200" b="1">
                <a:solidFill>
                  <a:srgbClr val="173E50"/>
                </a:solidFill>
                <a:latin typeface="Arial"/>
                <a:ea typeface="Arial"/>
                <a:cs typeface="Arial"/>
              </a:defRPr>
            </a:defPPr>
            <a:lvl1pPr>
              <a:defRPr sz="4200" b="1">
                <a:solidFill>
                  <a:srgbClr val="173E50"/>
                </a:solidFill>
                <a:latin typeface="Arial"/>
                <a:ea typeface="Arial"/>
                <a:cs typeface="Arial"/>
              </a:defRPr>
            </a:lvl1pPr>
            <a:lvl2pPr>
              <a:defRPr sz="4200" b="1">
                <a:solidFill>
                  <a:srgbClr val="173E50"/>
                </a:solidFill>
                <a:latin typeface="Arial"/>
                <a:ea typeface="Arial"/>
                <a:cs typeface="Arial"/>
              </a:defRPr>
            </a:lvl2pPr>
            <a:lvl3pPr>
              <a:defRPr sz="4200" b="1">
                <a:solidFill>
                  <a:srgbClr val="173E50"/>
                </a:solidFill>
                <a:latin typeface="Arial"/>
                <a:ea typeface="Arial"/>
                <a:cs typeface="Arial"/>
              </a:defRPr>
            </a:lvl3pPr>
            <a:lvl4pPr>
              <a:defRPr sz="4200" b="1">
                <a:solidFill>
                  <a:srgbClr val="173E50"/>
                </a:solidFill>
                <a:latin typeface="Arial"/>
                <a:ea typeface="Arial"/>
                <a:cs typeface="Arial"/>
              </a:defRPr>
            </a:lvl4pPr>
            <a:lvl5pPr>
              <a:defRPr sz="4200" b="1">
                <a:solidFill>
                  <a:srgbClr val="173E50"/>
                </a:solidFill>
                <a:latin typeface="Arial"/>
                <a:ea typeface="Arial"/>
                <a:cs typeface="Arial"/>
              </a:defRPr>
            </a:lvl5pPr>
            <a:lvl6pPr>
              <a:defRPr sz="4200" b="1">
                <a:solidFill>
                  <a:srgbClr val="173E50"/>
                </a:solidFill>
                <a:latin typeface="Arial"/>
                <a:ea typeface="Arial"/>
                <a:cs typeface="Arial"/>
              </a:defRPr>
            </a:lvl6pPr>
            <a:lvl7pPr>
              <a:defRPr sz="4200" b="1">
                <a:solidFill>
                  <a:srgbClr val="173E50"/>
                </a:solidFill>
                <a:latin typeface="Arial"/>
                <a:ea typeface="Arial"/>
                <a:cs typeface="Arial"/>
              </a:defRPr>
            </a:lvl7pPr>
            <a:lvl8pPr>
              <a:defRPr sz="4200" b="1">
                <a:solidFill>
                  <a:srgbClr val="173E50"/>
                </a:solidFill>
                <a:latin typeface="Arial"/>
                <a:ea typeface="Arial"/>
                <a:cs typeface="Arial"/>
              </a:defRPr>
            </a:lvl8pPr>
            <a:lvl9pPr>
              <a:defRPr sz="4200" b="1">
                <a:solidFill>
                  <a:srgbClr val="173E50"/>
                </a:solidFill>
                <a:latin typeface="Arial"/>
                <a:ea typeface="Arial"/>
                <a:cs typeface="Arial"/>
              </a:defRPr>
            </a:lvl9pPr>
          </a:lstStyle>
          <a:p xmlns:a="http://schemas.openxmlformats.org/drawingml/2006/main">
            <a:pPr>
              <a:defRPr sz="4200" b="1">
                <a:solidFill>
                  <a:srgbClr val="173E50"/>
                </a:solidFill>
                <a:latin typeface="Arial"/>
                <a:ea typeface="Arial"/>
                <a:cs typeface="Arial"/>
              </a:defRPr>
            </a:pPr>
            <a:r>
              <a:rPr sz="4200" b="1">
                <a:solidFill>
                  <a:srgbClr val="173E50"/>
                </a:solidFill>
                <a:latin typeface="Arial"/>
                <a:ea typeface="Arial"/>
                <a:cs typeface="Arial"/>
              </a:rPr>
              <a:t>Commission a bounded,</a:t>
            </a:r>
          </a:p>
          <a:p xmlns:a="http://schemas.openxmlformats.org/drawingml/2006/main">
            <a:pPr>
              <a:defRPr sz="4200" b="1">
                <a:solidFill>
                  <a:srgbClr val="173E50"/>
                </a:solidFill>
                <a:latin typeface="Arial"/>
                <a:ea typeface="Arial"/>
                <a:cs typeface="Arial"/>
              </a:defRPr>
            </a:pPr>
            <a:r>
              <a:rPr sz="4200" b="1">
                <a:solidFill>
                  <a:srgbClr val="173E50"/>
                </a:solidFill>
                <a:latin typeface="Arial"/>
                <a:ea typeface="Arial"/>
                <a:cs typeface="Arial"/>
              </a:rPr>
              <a:t>independently reviewed pilot</a:t>
            </a:r>
          </a:p>
        </p:txBody>
      </p:sp>
      <p:sp>
        <p:nvSpPr>
          <p:cNvPr id="6" name="">
            <a:extLst xmlns:a="http://schemas.openxmlformats.org/drawingml/2006/main">
              <a:ext uri="{FF2B5EF4-FFF2-40B4-BE49-F238E27FC236}">
                <a16:creationId xmlns:a16="http://schemas.microsoft.com/office/drawing/2014/main" id="{572BB106-79E7-408F-BD77-F3483229FA30}"/>
              </a:ext>
            </a:extLst>
          </p:cNvPr>
          <p:cNvSpPr>
            <a:spLocks xmlns:a="http://schemas.openxmlformats.org/drawingml/2006/main" noGrp="1"/>
          </p:cNvSpPr>
          <p:nvPr/>
        </p:nvSpPr>
        <p:spPr>
          <a:xfrm xmlns:a="http://schemas.openxmlformats.org/drawingml/2006/main">
            <a:off x="685800" y="4143375"/>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242F34"/>
                </a:solidFill>
                <a:latin typeface="Arial"/>
                <a:ea typeface="Arial"/>
                <a:cs typeface="Arial"/>
              </a:defRPr>
            </a:defPPr>
            <a:lvl1pPr>
              <a:defRPr sz="2250" b="0">
                <a:solidFill>
                  <a:srgbClr val="242F34"/>
                </a:solidFill>
                <a:latin typeface="Arial"/>
                <a:ea typeface="Arial"/>
                <a:cs typeface="Arial"/>
              </a:defRPr>
            </a:lvl1pPr>
            <a:lvl2pPr>
              <a:defRPr sz="2250" b="0">
                <a:solidFill>
                  <a:srgbClr val="242F34"/>
                </a:solidFill>
                <a:latin typeface="Arial"/>
                <a:ea typeface="Arial"/>
                <a:cs typeface="Arial"/>
              </a:defRPr>
            </a:lvl2pPr>
            <a:lvl3pPr>
              <a:defRPr sz="2250" b="0">
                <a:solidFill>
                  <a:srgbClr val="242F34"/>
                </a:solidFill>
                <a:latin typeface="Arial"/>
                <a:ea typeface="Arial"/>
                <a:cs typeface="Arial"/>
              </a:defRPr>
            </a:lvl3pPr>
            <a:lvl4pPr>
              <a:defRPr sz="2250" b="0">
                <a:solidFill>
                  <a:srgbClr val="242F34"/>
                </a:solidFill>
                <a:latin typeface="Arial"/>
                <a:ea typeface="Arial"/>
                <a:cs typeface="Arial"/>
              </a:defRPr>
            </a:lvl4pPr>
            <a:lvl5pPr>
              <a:defRPr sz="2250" b="0">
                <a:solidFill>
                  <a:srgbClr val="242F34"/>
                </a:solidFill>
                <a:latin typeface="Arial"/>
                <a:ea typeface="Arial"/>
                <a:cs typeface="Arial"/>
              </a:defRPr>
            </a:lvl5pPr>
            <a:lvl6pPr>
              <a:defRPr sz="2250" b="0">
                <a:solidFill>
                  <a:srgbClr val="242F34"/>
                </a:solidFill>
                <a:latin typeface="Arial"/>
                <a:ea typeface="Arial"/>
                <a:cs typeface="Arial"/>
              </a:defRPr>
            </a:lvl6pPr>
            <a:lvl7pPr>
              <a:defRPr sz="2250" b="0">
                <a:solidFill>
                  <a:srgbClr val="242F34"/>
                </a:solidFill>
                <a:latin typeface="Arial"/>
                <a:ea typeface="Arial"/>
                <a:cs typeface="Arial"/>
              </a:defRPr>
            </a:lvl7pPr>
            <a:lvl8pPr>
              <a:defRPr sz="2250" b="0">
                <a:solidFill>
                  <a:srgbClr val="242F34"/>
                </a:solidFill>
                <a:latin typeface="Arial"/>
                <a:ea typeface="Arial"/>
                <a:cs typeface="Arial"/>
              </a:defRPr>
            </a:lvl8pPr>
            <a:lvl9pPr>
              <a:defRPr sz="2250" b="0">
                <a:solidFill>
                  <a:srgbClr val="242F34"/>
                </a:solidFill>
                <a:latin typeface="Arial"/>
                <a:ea typeface="Arial"/>
                <a:cs typeface="Arial"/>
              </a:defRPr>
            </a:lvl9pPr>
          </a:lstStyle>
          <a:p xmlns:a="http://schemas.openxmlformats.org/drawingml/2006/main">
            <a:pPr>
              <a:defRPr sz="2250" b="0">
                <a:solidFill>
                  <a:srgbClr val="242F34"/>
                </a:solidFill>
                <a:latin typeface="Arial"/>
                <a:ea typeface="Arial"/>
                <a:cs typeface="Arial"/>
              </a:defRPr>
            </a:pPr>
            <a:r>
              <a:rPr sz="2250" b="0">
                <a:solidFill>
                  <a:srgbClr val="242F34"/>
                </a:solidFill>
                <a:latin typeface="Arial"/>
                <a:ea typeface="Arial"/>
                <a:cs typeface="Arial"/>
              </a:rPr>
              <a:t>Name an accountable investigator, define the setting and resources,</a:t>
            </a:r>
          </a:p>
          <a:p xmlns:a="http://schemas.openxmlformats.org/drawingml/2006/main">
            <a:pPr>
              <a:defRPr sz="2250" b="0">
                <a:solidFill>
                  <a:srgbClr val="242F34"/>
                </a:solidFill>
                <a:latin typeface="Arial"/>
                <a:ea typeface="Arial"/>
                <a:cs typeface="Arial"/>
              </a:defRPr>
            </a:pPr>
            <a:r>
              <a:rPr sz="2250" b="0">
                <a:solidFill>
                  <a:srgbClr val="242F34"/>
                </a:solidFill>
                <a:latin typeface="Arial"/>
                <a:ea typeface="Arial"/>
                <a:cs typeface="Arial"/>
              </a:rPr>
              <a:t>and complete the protocol’s launch conditions before recruitment.</a:t>
            </a:r>
          </a:p>
        </p:txBody>
      </p:sp>
      <p:sp>
        <p:nvSpPr>
          <p:cNvPr id="7" name="">
            <a:extLst xmlns:a="http://schemas.openxmlformats.org/drawingml/2006/main">
              <a:ext uri="{FF2B5EF4-FFF2-40B4-BE49-F238E27FC236}">
                <a16:creationId xmlns:a16="http://schemas.microsoft.com/office/drawing/2014/main" id="{DB21DDD5-ED09-423F-B047-D0CEB4C6D38E}"/>
              </a:ext>
            </a:extLst>
          </p:cNvPr>
          <p:cNvSpPr>
            <a:spLocks xmlns:a="http://schemas.openxmlformats.org/drawingml/2006/main" noGrp="1"/>
          </p:cNvSpPr>
          <p:nvPr/>
        </p:nvSpPr>
        <p:spPr>
          <a:xfrm xmlns:a="http://schemas.openxmlformats.org/drawingml/2006/main">
            <a:off x="685800" y="56578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A75331"/>
                </a:solidFill>
                <a:latin typeface="Arial"/>
                <a:ea typeface="Arial"/>
                <a:cs typeface="Arial"/>
              </a:defRPr>
            </a:defPPr>
            <a:lvl1pPr>
              <a:defRPr sz="1950" b="0">
                <a:solidFill>
                  <a:srgbClr val="A75331"/>
                </a:solidFill>
                <a:latin typeface="Arial"/>
                <a:ea typeface="Arial"/>
                <a:cs typeface="Arial"/>
              </a:defRPr>
            </a:lvl1pPr>
            <a:lvl2pPr>
              <a:defRPr sz="1950" b="0">
                <a:solidFill>
                  <a:srgbClr val="A75331"/>
                </a:solidFill>
                <a:latin typeface="Arial"/>
                <a:ea typeface="Arial"/>
                <a:cs typeface="Arial"/>
              </a:defRPr>
            </a:lvl2pPr>
            <a:lvl3pPr>
              <a:defRPr sz="1950" b="0">
                <a:solidFill>
                  <a:srgbClr val="A75331"/>
                </a:solidFill>
                <a:latin typeface="Arial"/>
                <a:ea typeface="Arial"/>
                <a:cs typeface="Arial"/>
              </a:defRPr>
            </a:lvl3pPr>
            <a:lvl4pPr>
              <a:defRPr sz="1950" b="0">
                <a:solidFill>
                  <a:srgbClr val="A75331"/>
                </a:solidFill>
                <a:latin typeface="Arial"/>
                <a:ea typeface="Arial"/>
                <a:cs typeface="Arial"/>
              </a:defRPr>
            </a:lvl4pPr>
            <a:lvl5pPr>
              <a:defRPr sz="1950" b="0">
                <a:solidFill>
                  <a:srgbClr val="A75331"/>
                </a:solidFill>
                <a:latin typeface="Arial"/>
                <a:ea typeface="Arial"/>
                <a:cs typeface="Arial"/>
              </a:defRPr>
            </a:lvl5pPr>
            <a:lvl6pPr>
              <a:defRPr sz="1950" b="0">
                <a:solidFill>
                  <a:srgbClr val="A75331"/>
                </a:solidFill>
                <a:latin typeface="Arial"/>
                <a:ea typeface="Arial"/>
                <a:cs typeface="Arial"/>
              </a:defRPr>
            </a:lvl6pPr>
            <a:lvl7pPr>
              <a:defRPr sz="1950" b="0">
                <a:solidFill>
                  <a:srgbClr val="A75331"/>
                </a:solidFill>
                <a:latin typeface="Arial"/>
                <a:ea typeface="Arial"/>
                <a:cs typeface="Arial"/>
              </a:defRPr>
            </a:lvl7pPr>
            <a:lvl8pPr>
              <a:defRPr sz="1950" b="0">
                <a:solidFill>
                  <a:srgbClr val="A75331"/>
                </a:solidFill>
                <a:latin typeface="Arial"/>
                <a:ea typeface="Arial"/>
                <a:cs typeface="Arial"/>
              </a:defRPr>
            </a:lvl8pPr>
            <a:lvl9pPr>
              <a:defRPr sz="1950" b="0">
                <a:solidFill>
                  <a:srgbClr val="A75331"/>
                </a:solidFill>
                <a:latin typeface="Arial"/>
                <a:ea typeface="Arial"/>
                <a:cs typeface="Arial"/>
              </a:defRPr>
            </a:lvl9pPr>
          </a:lstStyle>
          <a:p xmlns:a="http://schemas.openxmlformats.org/drawingml/2006/main">
            <a:pPr>
              <a:defRPr sz="1950" b="0">
                <a:solidFill>
                  <a:srgbClr val="A75331"/>
                </a:solidFill>
                <a:latin typeface="Arial"/>
                <a:ea typeface="Arial"/>
                <a:cs typeface="Arial"/>
              </a:defRPr>
            </a:pPr>
            <a:r>
              <a:rPr sz="1950" b="0">
                <a:solidFill>
                  <a:srgbClr val="A75331"/>
                </a:solidFill>
                <a:latin typeface="Arial"/>
                <a:ea typeface="Arial"/>
                <a:cs typeface="Arial"/>
              </a:rPr>
              <a:t>The five papers and companion kits provide the reviewable proposal.</a:t>
            </a:r>
          </a:p>
        </p:txBody>
      </p:sp>
    </p:spTree>
    <p:extLst>
      <p:ext uri="{BB962C8B-B14F-4D97-AF65-F5344CB8AC3E}">
        <p14:creationId xmlns:p14="http://schemas.microsoft.com/office/powerpoint/2010/main" val="15715736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2026-10-19T16:30:27.8750000Z</dcterms:created>
  <dcterms:modified xsi:type="dcterms:W3CDTF">2026-10-19T16:30:27.8750000Z</dcterms:modified>
</coreProperties>
</file>